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63" r:id="rId5"/>
    <p:sldId id="262" r:id="rId6"/>
    <p:sldId id="271" r:id="rId7"/>
    <p:sldId id="272" r:id="rId8"/>
    <p:sldId id="264" r:id="rId9"/>
    <p:sldId id="273" r:id="rId10"/>
    <p:sldId id="274" r:id="rId11"/>
    <p:sldId id="265" r:id="rId12"/>
    <p:sldId id="290" r:id="rId13"/>
    <p:sldId id="291" r:id="rId14"/>
    <p:sldId id="270" r:id="rId15"/>
    <p:sldId id="266" r:id="rId16"/>
    <p:sldId id="268" r:id="rId17"/>
    <p:sldId id="275" r:id="rId18"/>
    <p:sldId id="276" r:id="rId19"/>
    <p:sldId id="267" r:id="rId20"/>
    <p:sldId id="277" r:id="rId21"/>
    <p:sldId id="292" r:id="rId22"/>
    <p:sldId id="293" r:id="rId23"/>
    <p:sldId id="300" r:id="rId24"/>
    <p:sldId id="301" r:id="rId25"/>
    <p:sldId id="278" r:id="rId26"/>
    <p:sldId id="279" r:id="rId27"/>
    <p:sldId id="259" r:id="rId28"/>
    <p:sldId id="269" r:id="rId29"/>
    <p:sldId id="280" r:id="rId30"/>
    <p:sldId id="281" r:id="rId31"/>
    <p:sldId id="282" r:id="rId32"/>
    <p:sldId id="283" r:id="rId33"/>
    <p:sldId id="284" r:id="rId34"/>
    <p:sldId id="285" r:id="rId35"/>
    <p:sldId id="286" r:id="rId36"/>
    <p:sldId id="298" r:id="rId37"/>
    <p:sldId id="297" r:id="rId38"/>
    <p:sldId id="296" r:id="rId39"/>
    <p:sldId id="295" r:id="rId40"/>
    <p:sldId id="299" r:id="rId41"/>
    <p:sldId id="287" r:id="rId42"/>
    <p:sldId id="288"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1905000"/>
            <a:ext cx="8458200" cy="1143000"/>
          </a:xfrm>
        </p:spPr>
        <p:txBody>
          <a:bodyPr/>
          <a:lstStyle>
            <a:lvl1pPr>
              <a:defRPr sz="4800">
                <a:solidFill>
                  <a:srgbClr val="003300"/>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304800" y="2971800"/>
            <a:ext cx="7772400" cy="533400"/>
          </a:xfrm>
        </p:spPr>
        <p:txBody>
          <a:bodyPr/>
          <a:lstStyle>
            <a:lvl1pPr marL="0" indent="0">
              <a:buFontTx/>
              <a:buNone/>
              <a:defRPr sz="2400">
                <a:solidFill>
                  <a:schemeClr val="tx1"/>
                </a:solidFill>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84DF78D6-CB01-4AB5-84C4-30DD06F4E4B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BDB368-5131-4994-BA53-724E14467CF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977900"/>
            <a:ext cx="1731962" cy="5438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977900"/>
            <a:ext cx="5046663" cy="5438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059959-7307-47F7-8BE4-6E59D6EF338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C81D8D-1915-4315-BDAB-38364CD3EC9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31DE68-2F30-44C4-8120-670C7DA2BD6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50975" y="2286000"/>
            <a:ext cx="3387725" cy="413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286000"/>
            <a:ext cx="3387725" cy="413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00B4D1-E152-4A2A-B20F-C0EF0FCCC2D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964F00C-5A5F-41E3-B905-43BBEB3E75B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EB751A5-37EC-4BED-B897-FE229B0A954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73131D0-B721-4FC3-B6EA-8240DA88152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A09DBF5-7014-4350-B839-6239E3C2437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22BD50C-2844-4220-B9EF-D0E833B012B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977900"/>
            <a:ext cx="6858000" cy="1003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450975" y="2286000"/>
            <a:ext cx="6927850" cy="413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977290B-CBD3-46F0-A1B8-1514AFF7DC8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Univers Condensed" pitchFamily="34" charset="0"/>
        </a:defRPr>
      </a:lvl2pPr>
      <a:lvl3pPr algn="l" rtl="0" eaLnBrk="1" fontAlgn="base" hangingPunct="1">
        <a:spcBef>
          <a:spcPct val="0"/>
        </a:spcBef>
        <a:spcAft>
          <a:spcPct val="0"/>
        </a:spcAft>
        <a:defRPr sz="4000">
          <a:solidFill>
            <a:schemeClr val="bg1"/>
          </a:solidFill>
          <a:latin typeface="Univers Condensed" pitchFamily="34" charset="0"/>
        </a:defRPr>
      </a:lvl3pPr>
      <a:lvl4pPr algn="l" rtl="0" eaLnBrk="1" fontAlgn="base" hangingPunct="1">
        <a:spcBef>
          <a:spcPct val="0"/>
        </a:spcBef>
        <a:spcAft>
          <a:spcPct val="0"/>
        </a:spcAft>
        <a:defRPr sz="4000">
          <a:solidFill>
            <a:schemeClr val="bg1"/>
          </a:solidFill>
          <a:latin typeface="Univers Condensed" pitchFamily="34" charset="0"/>
        </a:defRPr>
      </a:lvl4pPr>
      <a:lvl5pPr algn="l" rtl="0" eaLnBrk="1" fontAlgn="base" hangingPunct="1">
        <a:spcBef>
          <a:spcPct val="0"/>
        </a:spcBef>
        <a:spcAft>
          <a:spcPct val="0"/>
        </a:spcAft>
        <a:defRPr sz="4000">
          <a:solidFill>
            <a:schemeClr val="bg1"/>
          </a:solidFill>
          <a:latin typeface="Univers Condensed" pitchFamily="34" charset="0"/>
        </a:defRPr>
      </a:lvl5pPr>
      <a:lvl6pPr marL="457200" algn="l" rtl="0" eaLnBrk="1" fontAlgn="base" hangingPunct="1">
        <a:spcBef>
          <a:spcPct val="0"/>
        </a:spcBef>
        <a:spcAft>
          <a:spcPct val="0"/>
        </a:spcAft>
        <a:defRPr sz="4000">
          <a:solidFill>
            <a:schemeClr val="bg1"/>
          </a:solidFill>
          <a:latin typeface="Univers Condensed" pitchFamily="34" charset="0"/>
        </a:defRPr>
      </a:lvl6pPr>
      <a:lvl7pPr marL="914400" algn="l" rtl="0" eaLnBrk="1" fontAlgn="base" hangingPunct="1">
        <a:spcBef>
          <a:spcPct val="0"/>
        </a:spcBef>
        <a:spcAft>
          <a:spcPct val="0"/>
        </a:spcAft>
        <a:defRPr sz="4000">
          <a:solidFill>
            <a:schemeClr val="bg1"/>
          </a:solidFill>
          <a:latin typeface="Univers Condensed" pitchFamily="34" charset="0"/>
        </a:defRPr>
      </a:lvl7pPr>
      <a:lvl8pPr marL="1371600" algn="l" rtl="0" eaLnBrk="1" fontAlgn="base" hangingPunct="1">
        <a:spcBef>
          <a:spcPct val="0"/>
        </a:spcBef>
        <a:spcAft>
          <a:spcPct val="0"/>
        </a:spcAft>
        <a:defRPr sz="4000">
          <a:solidFill>
            <a:schemeClr val="bg1"/>
          </a:solidFill>
          <a:latin typeface="Univers Condensed" pitchFamily="34" charset="0"/>
        </a:defRPr>
      </a:lvl8pPr>
      <a:lvl9pPr marL="1828800" algn="l" rtl="0" eaLnBrk="1" fontAlgn="base" hangingPunct="1">
        <a:spcBef>
          <a:spcPct val="0"/>
        </a:spcBef>
        <a:spcAft>
          <a:spcPct val="0"/>
        </a:spcAft>
        <a:defRPr sz="4000">
          <a:solidFill>
            <a:schemeClr val="bg1"/>
          </a:solidFill>
          <a:latin typeface="Univers Condensed" pitchFamily="34"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a:solidFill>
            <a:schemeClr val="bg1"/>
          </a:solidFill>
          <a:latin typeface="+mn-lt"/>
        </a:defRPr>
      </a:lvl4pPr>
      <a:lvl5pPr marL="2057400" indent="-228600" algn="l" rtl="0" eaLnBrk="1" fontAlgn="base" hangingPunct="1">
        <a:spcBef>
          <a:spcPct val="20000"/>
        </a:spcBef>
        <a:spcAft>
          <a:spcPct val="0"/>
        </a:spcAft>
        <a:buChar char="»"/>
        <a:defRPr>
          <a:solidFill>
            <a:schemeClr val="bg1"/>
          </a:solidFill>
          <a:latin typeface="+mn-lt"/>
        </a:defRPr>
      </a:lvl5pPr>
      <a:lvl6pPr marL="2514600" indent="-228600" algn="l" rtl="0" eaLnBrk="1" fontAlgn="base" hangingPunct="1">
        <a:spcBef>
          <a:spcPct val="20000"/>
        </a:spcBef>
        <a:spcAft>
          <a:spcPct val="0"/>
        </a:spcAft>
        <a:buChar char="»"/>
        <a:defRPr>
          <a:solidFill>
            <a:schemeClr val="bg1"/>
          </a:solidFill>
          <a:latin typeface="+mn-lt"/>
        </a:defRPr>
      </a:lvl6pPr>
      <a:lvl7pPr marL="2971800" indent="-228600" algn="l" rtl="0" eaLnBrk="1" fontAlgn="base" hangingPunct="1">
        <a:spcBef>
          <a:spcPct val="20000"/>
        </a:spcBef>
        <a:spcAft>
          <a:spcPct val="0"/>
        </a:spcAft>
        <a:buChar char="»"/>
        <a:defRPr>
          <a:solidFill>
            <a:schemeClr val="bg1"/>
          </a:solidFill>
          <a:latin typeface="+mn-lt"/>
        </a:defRPr>
      </a:lvl7pPr>
      <a:lvl8pPr marL="3429000" indent="-228600" algn="l" rtl="0" eaLnBrk="1" fontAlgn="base" hangingPunct="1">
        <a:spcBef>
          <a:spcPct val="20000"/>
        </a:spcBef>
        <a:spcAft>
          <a:spcPct val="0"/>
        </a:spcAft>
        <a:buChar char="»"/>
        <a:defRPr>
          <a:solidFill>
            <a:schemeClr val="bg1"/>
          </a:solidFill>
          <a:latin typeface="+mn-lt"/>
        </a:defRPr>
      </a:lvl8pPr>
      <a:lvl9pPr marL="3886200" indent="-228600" algn="l" rtl="0" eaLnBrk="1" fontAlgn="base" hangingPunct="1">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audio" Target="file:///C:\Users\Schulze%20Win7%20Lap\Desktop\McKinney\MCKINNEY%20ON%20ADCOCK.mp3" TargetMode="Externa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creativecommons.org/publicdomain/zero/1.0/deed.e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creativecommons.org/publicdomain/zero/1.0/deed.e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creativecommons.org/publicdomain/zero/1.0/deed.e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hamsinspace.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1447800"/>
            <a:ext cx="8458200" cy="1143000"/>
          </a:xfrm>
        </p:spPr>
        <p:txBody>
          <a:bodyPr/>
          <a:lstStyle/>
          <a:p>
            <a:r>
              <a:rPr lang="en-US" sz="3600" b="1" dirty="0"/>
              <a:t>FCC Monitoring Station, </a:t>
            </a:r>
            <a:r>
              <a:rPr lang="en-US" sz="3600" b="1" dirty="0" smtClean="0"/>
              <a:t/>
            </a:r>
            <a:br>
              <a:rPr lang="en-US" sz="3600" b="1" dirty="0" smtClean="0"/>
            </a:br>
            <a:r>
              <a:rPr lang="en-US" sz="3600" b="1" dirty="0" smtClean="0"/>
              <a:t>Grand </a:t>
            </a:r>
            <a:r>
              <a:rPr lang="en-US" sz="3600" b="1" dirty="0"/>
              <a:t>Island, </a:t>
            </a:r>
            <a:r>
              <a:rPr lang="en-US" sz="3600" b="1" dirty="0" smtClean="0"/>
              <a:t>Nebraska</a:t>
            </a:r>
            <a:endParaRPr lang="en-US" sz="3600" dirty="0"/>
          </a:p>
        </p:txBody>
      </p:sp>
      <p:sp>
        <p:nvSpPr>
          <p:cNvPr id="2051" name="Rectangle 3"/>
          <p:cNvSpPr>
            <a:spLocks noGrp="1" noChangeArrowheads="1"/>
          </p:cNvSpPr>
          <p:nvPr>
            <p:ph type="subTitle" idx="1"/>
          </p:nvPr>
        </p:nvSpPr>
        <p:spPr>
          <a:xfrm>
            <a:off x="228600" y="2514600"/>
            <a:ext cx="7772400" cy="533400"/>
          </a:xfrm>
        </p:spPr>
        <p:txBody>
          <a:bodyPr/>
          <a:lstStyle/>
          <a:p>
            <a:r>
              <a:rPr lang="en-US" b="1" dirty="0" smtClean="0"/>
              <a:t>In the Rearview, Across the Decades</a:t>
            </a:r>
          </a:p>
          <a:p>
            <a:r>
              <a:rPr lang="en-US" sz="1800" b="1" dirty="0" smtClean="0"/>
              <a:t>By: Randy Schulze with Mark Durenberger</a:t>
            </a:r>
            <a:r>
              <a:rPr lang="en-US" b="1" dirty="0" smtClean="0"/>
              <a:t/>
            </a:r>
            <a:br>
              <a:rPr lang="en-US" b="1" dirty="0" smtClean="0"/>
            </a:br>
            <a:endParaRPr lang="en-US" sz="900" i="1" dirty="0"/>
          </a:p>
        </p:txBody>
      </p:sp>
      <p:sp>
        <p:nvSpPr>
          <p:cNvPr id="4" name="TextBox 3"/>
          <p:cNvSpPr txBox="1"/>
          <p:nvPr/>
        </p:nvSpPr>
        <p:spPr>
          <a:xfrm>
            <a:off x="2329825" y="3318302"/>
            <a:ext cx="4299575" cy="415498"/>
          </a:xfrm>
          <a:prstGeom prst="rect">
            <a:avLst/>
          </a:prstGeom>
          <a:noFill/>
        </p:spPr>
        <p:txBody>
          <a:bodyPr wrap="none" rtlCol="0">
            <a:spAutoFit/>
          </a:bodyPr>
          <a:lstStyle/>
          <a:p>
            <a:r>
              <a:rPr lang="en-US" sz="1050" b="1" i="1" dirty="0" smtClean="0"/>
              <a:t>Copyright © August 2013 – September 2016, Randal R. Schulze</a:t>
            </a:r>
            <a:br>
              <a:rPr lang="en-US" sz="1050" b="1" i="1" dirty="0" smtClean="0"/>
            </a:br>
            <a:r>
              <a:rPr lang="en-US" sz="1050" b="1" i="1" dirty="0" smtClean="0"/>
              <a:t>DBA Hams in Space Productions</a:t>
            </a:r>
            <a:endParaRPr lang="en-US" sz="105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47800" y="1066800"/>
            <a:ext cx="5208477" cy="584775"/>
          </a:xfrm>
          <a:prstGeom prst="rect">
            <a:avLst/>
          </a:prstGeom>
          <a:noFill/>
        </p:spPr>
        <p:txBody>
          <a:bodyPr wrap="none" rtlCol="0">
            <a:spAutoFit/>
          </a:bodyPr>
          <a:lstStyle/>
          <a:p>
            <a:r>
              <a:rPr lang="en-US" sz="3200" b="1" dirty="0" smtClean="0">
                <a:solidFill>
                  <a:schemeClr val="accent3">
                    <a:lumMod val="95000"/>
                  </a:schemeClr>
                </a:solidFill>
                <a:latin typeface="+mn-lt"/>
              </a:rPr>
              <a:t>I take an Impromptu Tour!</a:t>
            </a:r>
            <a:endParaRPr lang="en-US" sz="3200" b="1" dirty="0">
              <a:solidFill>
                <a:schemeClr val="accent3">
                  <a:lumMod val="95000"/>
                </a:schemeClr>
              </a:solidFill>
              <a:latin typeface="+mn-lt"/>
            </a:endParaRPr>
          </a:p>
        </p:txBody>
      </p:sp>
      <p:sp>
        <p:nvSpPr>
          <p:cNvPr id="8" name="TextBox 7"/>
          <p:cNvSpPr txBox="1"/>
          <p:nvPr/>
        </p:nvSpPr>
        <p:spPr>
          <a:xfrm>
            <a:off x="1447800" y="1752600"/>
            <a:ext cx="6857999" cy="1477328"/>
          </a:xfrm>
          <a:prstGeom prst="rect">
            <a:avLst/>
          </a:prstGeom>
          <a:noFill/>
        </p:spPr>
        <p:txBody>
          <a:bodyPr wrap="square" rtlCol="0">
            <a:spAutoFit/>
          </a:bodyPr>
          <a:lstStyle/>
          <a:p>
            <a:r>
              <a:rPr lang="en-US" dirty="0" smtClean="0">
                <a:solidFill>
                  <a:schemeClr val="accent3">
                    <a:lumMod val="95000"/>
                  </a:schemeClr>
                </a:solidFill>
                <a:latin typeface="+mn-lt"/>
              </a:rPr>
              <a:t>The location is best described as a not-too-large</a:t>
            </a:r>
            <a:r>
              <a:rPr lang="en-US" dirty="0">
                <a:solidFill>
                  <a:schemeClr val="accent3">
                    <a:lumMod val="95000"/>
                  </a:schemeClr>
                </a:solidFill>
                <a:latin typeface="+mn-lt"/>
              </a:rPr>
              <a:t>, red brick building that resembled a mid-20th century schoolhouse.  Outside was what appeared to be an airport beacon light and an antenna farm, with wires strung out across the property around the building.</a:t>
            </a:r>
          </a:p>
        </p:txBody>
      </p:sp>
      <p:pic>
        <p:nvPicPr>
          <p:cNvPr id="9" name="Picture 8" descr="Fig04.PNG"/>
          <p:cNvPicPr>
            <a:picLocks noChangeAspect="1"/>
          </p:cNvPicPr>
          <p:nvPr/>
        </p:nvPicPr>
        <p:blipFill>
          <a:blip r:embed="rId2" cstate="print"/>
          <a:stretch>
            <a:fillRect/>
          </a:stretch>
        </p:blipFill>
        <p:spPr>
          <a:xfrm>
            <a:off x="3733800" y="3062287"/>
            <a:ext cx="4557712" cy="3157135"/>
          </a:xfrm>
          <a:prstGeom prst="rect">
            <a:avLst/>
          </a:prstGeom>
        </p:spPr>
      </p:pic>
      <p:sp>
        <p:nvSpPr>
          <p:cNvPr id="5" name="TextBox 4"/>
          <p:cNvSpPr txBox="1"/>
          <p:nvPr/>
        </p:nvSpPr>
        <p:spPr>
          <a:xfrm>
            <a:off x="1447800" y="4191000"/>
            <a:ext cx="2053767" cy="584775"/>
          </a:xfrm>
          <a:prstGeom prst="rect">
            <a:avLst/>
          </a:prstGeom>
          <a:noFill/>
        </p:spPr>
        <p:txBody>
          <a:bodyPr wrap="none" rtlCol="0">
            <a:spAutoFit/>
          </a:bodyPr>
          <a:lstStyle/>
          <a:p>
            <a:pPr algn="r"/>
            <a:r>
              <a:rPr lang="en-US" sz="1600" dirty="0" smtClean="0">
                <a:solidFill>
                  <a:schemeClr val="accent3">
                    <a:lumMod val="95000"/>
                  </a:schemeClr>
                </a:solidFill>
              </a:rPr>
              <a:t>Photo believed to be</a:t>
            </a:r>
            <a:br>
              <a:rPr lang="en-US" sz="1600" dirty="0" smtClean="0">
                <a:solidFill>
                  <a:schemeClr val="accent3">
                    <a:lumMod val="95000"/>
                  </a:schemeClr>
                </a:solidFill>
              </a:rPr>
            </a:br>
            <a:r>
              <a:rPr lang="en-US" sz="1600" dirty="0" smtClean="0">
                <a:solidFill>
                  <a:schemeClr val="accent3">
                    <a:lumMod val="95000"/>
                  </a:schemeClr>
                </a:solidFill>
              </a:rPr>
              <a:t>1940 to 1945</a:t>
            </a:r>
            <a:endParaRPr lang="en-US" sz="1600"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19200" y="4293275"/>
            <a:ext cx="7239000" cy="2031325"/>
          </a:xfrm>
          <a:prstGeom prst="rect">
            <a:avLst/>
          </a:prstGeom>
          <a:noFill/>
        </p:spPr>
        <p:txBody>
          <a:bodyPr wrap="square" rtlCol="0">
            <a:spAutoFit/>
          </a:bodyPr>
          <a:lstStyle/>
          <a:p>
            <a:r>
              <a:rPr lang="en-US" dirty="0">
                <a:solidFill>
                  <a:schemeClr val="accent3">
                    <a:lumMod val="95000"/>
                  </a:schemeClr>
                </a:solidFill>
              </a:rPr>
              <a:t>I was escorted to a very large, well-lit room, with a big L-shaped rack containing various types of equipment.  At the right end of the console were two Model 28 teletype machines. One was hard-wired via dedicated telephone lines while the other worked via radio. But both carried basically the same traffic simultaneously</a:t>
            </a:r>
            <a:r>
              <a:rPr lang="en-US" dirty="0" smtClean="0">
                <a:solidFill>
                  <a:schemeClr val="accent3">
                    <a:lumMod val="95000"/>
                  </a:schemeClr>
                </a:solidFill>
              </a:rPr>
              <a:t>.  On </a:t>
            </a:r>
            <a:r>
              <a:rPr lang="en-US" dirty="0">
                <a:solidFill>
                  <a:schemeClr val="accent3">
                    <a:lumMod val="95000"/>
                  </a:schemeClr>
                </a:solidFill>
              </a:rPr>
              <a:t>the right side of the room behind the teletypes were large shelves filled with all sorts of books and documents.</a:t>
            </a:r>
          </a:p>
        </p:txBody>
      </p:sp>
      <p:pic>
        <p:nvPicPr>
          <p:cNvPr id="10" name="Picture 9" descr="Fig03.PNG"/>
          <p:cNvPicPr>
            <a:picLocks noChangeAspect="1"/>
          </p:cNvPicPr>
          <p:nvPr/>
        </p:nvPicPr>
        <p:blipFill>
          <a:blip r:embed="rId2" cstate="print"/>
          <a:stretch>
            <a:fillRect/>
          </a:stretch>
        </p:blipFill>
        <p:spPr>
          <a:xfrm>
            <a:off x="2454613" y="809625"/>
            <a:ext cx="4708187" cy="345757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24600" y="1496973"/>
            <a:ext cx="2362200" cy="3785652"/>
          </a:xfrm>
          <a:prstGeom prst="rect">
            <a:avLst/>
          </a:prstGeom>
          <a:noFill/>
        </p:spPr>
        <p:txBody>
          <a:bodyPr wrap="square" rtlCol="0">
            <a:spAutoFit/>
          </a:bodyPr>
          <a:lstStyle/>
          <a:p>
            <a:r>
              <a:rPr lang="en-US" sz="2400" dirty="0" smtClean="0">
                <a:solidFill>
                  <a:schemeClr val="bg1"/>
                </a:solidFill>
              </a:rPr>
              <a:t>This photo, and the one on the following page were taken in 1975, and appear very similar to what I observed during the 1980s.</a:t>
            </a:r>
            <a:endParaRPr lang="en-US" sz="2400" dirty="0">
              <a:solidFill>
                <a:schemeClr val="bg1"/>
              </a:solidFill>
            </a:endParaRPr>
          </a:p>
        </p:txBody>
      </p:sp>
      <p:sp>
        <p:nvSpPr>
          <p:cNvPr id="7" name="TextBox 6"/>
          <p:cNvSpPr txBox="1"/>
          <p:nvPr/>
        </p:nvSpPr>
        <p:spPr>
          <a:xfrm>
            <a:off x="1882297" y="4749225"/>
            <a:ext cx="3680303" cy="584775"/>
          </a:xfrm>
          <a:prstGeom prst="rect">
            <a:avLst/>
          </a:prstGeom>
          <a:noFill/>
        </p:spPr>
        <p:txBody>
          <a:bodyPr wrap="none" rtlCol="0">
            <a:spAutoFit/>
          </a:bodyPr>
          <a:lstStyle/>
          <a:p>
            <a:r>
              <a:rPr lang="en-US" sz="1600" dirty="0" smtClean="0">
                <a:solidFill>
                  <a:schemeClr val="bg1"/>
                </a:solidFill>
              </a:rPr>
              <a:t>Photo from the </a:t>
            </a:r>
            <a:r>
              <a:rPr lang="en-US" sz="1600" dirty="0" err="1" smtClean="0">
                <a:solidFill>
                  <a:schemeClr val="bg1"/>
                </a:solidFill>
              </a:rPr>
              <a:t>Wesolowski</a:t>
            </a:r>
            <a:r>
              <a:rPr lang="en-US" sz="1600" dirty="0" smtClean="0">
                <a:solidFill>
                  <a:schemeClr val="bg1"/>
                </a:solidFill>
              </a:rPr>
              <a:t> Collection.</a:t>
            </a:r>
            <a:br>
              <a:rPr lang="en-US" sz="1600" dirty="0" smtClean="0">
                <a:solidFill>
                  <a:schemeClr val="bg1"/>
                </a:solidFill>
              </a:rPr>
            </a:br>
            <a:r>
              <a:rPr lang="en-US" sz="1600" dirty="0" smtClean="0">
                <a:solidFill>
                  <a:schemeClr val="bg1"/>
                </a:solidFill>
              </a:rPr>
              <a:t>Used by Permission.</a:t>
            </a:r>
            <a:endParaRPr lang="en-US" sz="1600" dirty="0">
              <a:solidFill>
                <a:schemeClr val="bg1"/>
              </a:solidFill>
            </a:endParaRPr>
          </a:p>
        </p:txBody>
      </p:sp>
      <p:pic>
        <p:nvPicPr>
          <p:cNvPr id="1028" name="Picture 4" descr="C:\Users\Schulze Win7 Lap\Desktop\FCC-GI Photos 1975\Carl015-2.jpg"/>
          <p:cNvPicPr>
            <a:picLocks noChangeAspect="1" noChangeArrowheads="1"/>
          </p:cNvPicPr>
          <p:nvPr/>
        </p:nvPicPr>
        <p:blipFill>
          <a:blip r:embed="rId2" cstate="print"/>
          <a:srcRect/>
          <a:stretch>
            <a:fillRect/>
          </a:stretch>
        </p:blipFill>
        <p:spPr bwMode="auto">
          <a:xfrm>
            <a:off x="1219199" y="1625025"/>
            <a:ext cx="5084331" cy="28956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358825"/>
            <a:ext cx="3680303" cy="584775"/>
          </a:xfrm>
          <a:prstGeom prst="rect">
            <a:avLst/>
          </a:prstGeom>
          <a:noFill/>
        </p:spPr>
        <p:txBody>
          <a:bodyPr wrap="none" rtlCol="0">
            <a:spAutoFit/>
          </a:bodyPr>
          <a:lstStyle/>
          <a:p>
            <a:r>
              <a:rPr lang="en-US" sz="1600" dirty="0" smtClean="0">
                <a:solidFill>
                  <a:schemeClr val="bg1"/>
                </a:solidFill>
              </a:rPr>
              <a:t>Photo from the </a:t>
            </a:r>
            <a:r>
              <a:rPr lang="en-US" sz="1600" dirty="0" err="1" smtClean="0">
                <a:solidFill>
                  <a:schemeClr val="bg1"/>
                </a:solidFill>
              </a:rPr>
              <a:t>Wesolowski</a:t>
            </a:r>
            <a:r>
              <a:rPr lang="en-US" sz="1600" dirty="0" smtClean="0">
                <a:solidFill>
                  <a:schemeClr val="bg1"/>
                </a:solidFill>
              </a:rPr>
              <a:t> Collection.</a:t>
            </a:r>
            <a:br>
              <a:rPr lang="en-US" sz="1600" dirty="0" smtClean="0">
                <a:solidFill>
                  <a:schemeClr val="bg1"/>
                </a:solidFill>
              </a:rPr>
            </a:br>
            <a:r>
              <a:rPr lang="en-US" sz="1600" dirty="0" smtClean="0">
                <a:solidFill>
                  <a:schemeClr val="bg1"/>
                </a:solidFill>
              </a:rPr>
              <a:t>Used by Permission.</a:t>
            </a:r>
            <a:endParaRPr lang="en-US" sz="1600" dirty="0">
              <a:solidFill>
                <a:schemeClr val="bg1"/>
              </a:solidFill>
            </a:endParaRPr>
          </a:p>
        </p:txBody>
      </p:sp>
      <p:pic>
        <p:nvPicPr>
          <p:cNvPr id="9218" name="Picture 2" descr="C:\Users\Schulze Win7 Lap\Desktop\FCC-GI Photos 1975\Carl016-2.jpg"/>
          <p:cNvPicPr>
            <a:picLocks noChangeAspect="1" noChangeArrowheads="1"/>
          </p:cNvPicPr>
          <p:nvPr/>
        </p:nvPicPr>
        <p:blipFill>
          <a:blip r:embed="rId2" cstate="print"/>
          <a:srcRect/>
          <a:stretch>
            <a:fillRect/>
          </a:stretch>
        </p:blipFill>
        <p:spPr bwMode="auto">
          <a:xfrm>
            <a:off x="1269377" y="1524000"/>
            <a:ext cx="7341223" cy="358139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447800" y="9906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pic>
        <p:nvPicPr>
          <p:cNvPr id="6" name="Picture 5" descr="radioshack-pro-2020.jpg"/>
          <p:cNvPicPr>
            <a:picLocks noChangeAspect="1"/>
          </p:cNvPicPr>
          <p:nvPr/>
        </p:nvPicPr>
        <p:blipFill>
          <a:blip r:embed="rId2" cstate="print"/>
          <a:stretch>
            <a:fillRect/>
          </a:stretch>
        </p:blipFill>
        <p:spPr>
          <a:xfrm>
            <a:off x="4724400" y="1905000"/>
            <a:ext cx="3518499" cy="2025650"/>
          </a:xfrm>
          <a:prstGeom prst="rect">
            <a:avLst/>
          </a:prstGeom>
        </p:spPr>
      </p:pic>
      <p:sp>
        <p:nvSpPr>
          <p:cNvPr id="7" name="TextBox 6"/>
          <p:cNvSpPr txBox="1"/>
          <p:nvPr/>
        </p:nvSpPr>
        <p:spPr>
          <a:xfrm>
            <a:off x="1219201" y="1905000"/>
            <a:ext cx="3429000" cy="2308324"/>
          </a:xfrm>
          <a:prstGeom prst="rect">
            <a:avLst/>
          </a:prstGeom>
          <a:noFill/>
        </p:spPr>
        <p:txBody>
          <a:bodyPr wrap="square" rtlCol="0">
            <a:spAutoFit/>
          </a:bodyPr>
          <a:lstStyle/>
          <a:p>
            <a:r>
              <a:rPr lang="en-US" dirty="0">
                <a:solidFill>
                  <a:schemeClr val="accent3">
                    <a:lumMod val="95000"/>
                  </a:schemeClr>
                </a:solidFill>
                <a:latin typeface="+mn-lt"/>
              </a:rPr>
              <a:t>On the far left end of the console </a:t>
            </a:r>
            <a:r>
              <a:rPr lang="en-US" dirty="0" smtClean="0">
                <a:solidFill>
                  <a:schemeClr val="accent3">
                    <a:lumMod val="95000"/>
                  </a:schemeClr>
                </a:solidFill>
                <a:latin typeface="+mn-lt"/>
              </a:rPr>
              <a:t>was </a:t>
            </a:r>
            <a:r>
              <a:rPr lang="en-US" dirty="0">
                <a:solidFill>
                  <a:schemeClr val="accent3">
                    <a:lumMod val="95000"/>
                  </a:schemeClr>
                </a:solidFill>
                <a:latin typeface="+mn-lt"/>
              </a:rPr>
              <a:t>something I was told I’d be interested in. Built in, was a standard AM/FM radio, like you’d find in the dashboard of any car of the day, and a programmable radio scanner.</a:t>
            </a:r>
          </a:p>
          <a:p>
            <a:endParaRPr lang="en-US" dirty="0"/>
          </a:p>
        </p:txBody>
      </p:sp>
      <p:sp>
        <p:nvSpPr>
          <p:cNvPr id="8" name="TextBox 7"/>
          <p:cNvSpPr txBox="1"/>
          <p:nvPr/>
        </p:nvSpPr>
        <p:spPr>
          <a:xfrm>
            <a:off x="1219200" y="4114800"/>
            <a:ext cx="7010400" cy="1754326"/>
          </a:xfrm>
          <a:prstGeom prst="rect">
            <a:avLst/>
          </a:prstGeom>
          <a:noFill/>
        </p:spPr>
        <p:txBody>
          <a:bodyPr wrap="square" rtlCol="0">
            <a:spAutoFit/>
          </a:bodyPr>
          <a:lstStyle/>
          <a:p>
            <a:r>
              <a:rPr lang="en-US" dirty="0">
                <a:solidFill>
                  <a:schemeClr val="accent3">
                    <a:lumMod val="95000"/>
                  </a:schemeClr>
                </a:solidFill>
                <a:latin typeface="+mn-lt"/>
              </a:rPr>
              <a:t>My tour guide explained that if the engineers weren’t too busy, they would listen to music, or more specifically, listen for ID violations on the broadcast or public service bands.  Sure enough, the FM station where I had worked was already tuned in, and the scanner was programmed to listen to my Emergency Center at GIEC</a:t>
            </a:r>
            <a:r>
              <a:rPr lang="en-US" dirty="0">
                <a:solidFill>
                  <a:schemeClr val="accent3">
                    <a:lumMod val="95000"/>
                  </a:schemeClr>
                </a:solidFill>
              </a:rPr>
              <a:t>.  </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1828800"/>
            <a:ext cx="7315200" cy="4770537"/>
          </a:xfrm>
          <a:prstGeom prst="rect">
            <a:avLst/>
          </a:prstGeom>
          <a:noFill/>
        </p:spPr>
        <p:txBody>
          <a:bodyPr wrap="square" rtlCol="0">
            <a:spAutoFit/>
          </a:bodyPr>
          <a:lstStyle/>
          <a:p>
            <a:endParaRPr lang="en-US" sz="800" dirty="0" smtClean="0">
              <a:solidFill>
                <a:schemeClr val="accent3">
                  <a:lumMod val="95000"/>
                </a:schemeClr>
              </a:solidFill>
              <a:latin typeface="+mn-lt"/>
            </a:endParaRPr>
          </a:p>
          <a:p>
            <a:r>
              <a:rPr lang="en-US" dirty="0" smtClean="0">
                <a:solidFill>
                  <a:schemeClr val="accent3">
                    <a:lumMod val="95000"/>
                  </a:schemeClr>
                </a:solidFill>
                <a:latin typeface="+mn-lt"/>
              </a:rPr>
              <a:t>It was explained that in old days, the government was monitoring not only to regulate the airways, but also to investigate possible issues of espionage.   </a:t>
            </a:r>
            <a:r>
              <a:rPr lang="en-US" i="1" dirty="0" smtClean="0">
                <a:solidFill>
                  <a:schemeClr val="accent3">
                    <a:lumMod val="95000"/>
                  </a:schemeClr>
                </a:solidFill>
                <a:latin typeface="+mn-lt"/>
              </a:rPr>
              <a:t>Wow!  Spy stuff!</a:t>
            </a:r>
          </a:p>
          <a:p>
            <a:endParaRPr lang="en-US" sz="800" i="1" dirty="0">
              <a:solidFill>
                <a:schemeClr val="accent3">
                  <a:lumMod val="95000"/>
                </a:schemeClr>
              </a:solidFill>
              <a:latin typeface="+mn-lt"/>
            </a:endParaRPr>
          </a:p>
          <a:p>
            <a:r>
              <a:rPr lang="en-US" dirty="0">
                <a:solidFill>
                  <a:schemeClr val="accent3">
                    <a:lumMod val="95000"/>
                  </a:schemeClr>
                </a:solidFill>
              </a:rPr>
              <a:t>I mentioned the tower that appeared to be an airport light beacon, and asked what that was for.  Turns out, it was no longer in use, but back when the site was established in 1929, not only was radio in its infancy, so was aviation.  	Navigation at the time was by the visual identification of land marks, and in predominantly rural areas, such as Central Nebraska, there were not a lot of lights that might be observed from the air at night.  Lights, similar to what we might recognize today as airport beacons, were set up along air routes on any available government land.   Nighttime navigation was done visually from beacon to beacon.   </a:t>
            </a:r>
          </a:p>
          <a:p>
            <a:endParaRPr lang="en-US" i="1" dirty="0" smtClean="0">
              <a:solidFill>
                <a:schemeClr val="accent3">
                  <a:lumMod val="95000"/>
                </a:schemeClr>
              </a:solidFill>
              <a:latin typeface="+mn-lt"/>
            </a:endParaRPr>
          </a:p>
          <a:p>
            <a:endParaRPr lang="en-US" dirty="0" smtClean="0">
              <a:solidFill>
                <a:schemeClr val="accent3">
                  <a:lumMod val="95000"/>
                </a:schemeClr>
              </a:solidFill>
              <a:latin typeface="+mn-lt"/>
            </a:endParaRPr>
          </a:p>
          <a:p>
            <a:endParaRPr lang="en-US" dirty="0" smtClean="0">
              <a:solidFill>
                <a:schemeClr val="accent3">
                  <a:lumMod val="95000"/>
                </a:schemeClr>
              </a:solidFill>
              <a:latin typeface="+mn-lt"/>
            </a:endParaRPr>
          </a:p>
        </p:txBody>
      </p:sp>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01.PNG"/>
          <p:cNvPicPr>
            <a:picLocks noChangeAspect="1"/>
          </p:cNvPicPr>
          <p:nvPr/>
        </p:nvPicPr>
        <p:blipFill>
          <a:blip r:embed="rId2" cstate="print"/>
          <a:stretch>
            <a:fillRect/>
          </a:stretch>
        </p:blipFill>
        <p:spPr>
          <a:xfrm>
            <a:off x="152400" y="660898"/>
            <a:ext cx="8915400" cy="5739902"/>
          </a:xfrm>
          <a:prstGeom prst="rect">
            <a:avLst/>
          </a:prstGeom>
        </p:spPr>
      </p:pic>
      <p:sp>
        <p:nvSpPr>
          <p:cNvPr id="3" name="TextBox 2"/>
          <p:cNvSpPr txBox="1"/>
          <p:nvPr/>
        </p:nvSpPr>
        <p:spPr>
          <a:xfrm>
            <a:off x="1524000" y="6400800"/>
            <a:ext cx="6186309" cy="369332"/>
          </a:xfrm>
          <a:prstGeom prst="rect">
            <a:avLst/>
          </a:prstGeom>
          <a:noFill/>
        </p:spPr>
        <p:txBody>
          <a:bodyPr wrap="none" rtlCol="0">
            <a:spAutoFit/>
          </a:bodyPr>
          <a:lstStyle/>
          <a:p>
            <a:r>
              <a:rPr lang="en-US" dirty="0" smtClean="0">
                <a:solidFill>
                  <a:schemeClr val="accent3">
                    <a:lumMod val="95000"/>
                  </a:schemeClr>
                </a:solidFill>
              </a:rPr>
              <a:t>Post card post-marked 1936.  Photo probably around 1930</a:t>
            </a:r>
            <a:endParaRPr lang="en-US"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4" name="TextBox 3"/>
          <p:cNvSpPr txBox="1"/>
          <p:nvPr/>
        </p:nvSpPr>
        <p:spPr>
          <a:xfrm>
            <a:off x="1447800" y="1923871"/>
            <a:ext cx="7353295" cy="3908762"/>
          </a:xfrm>
          <a:prstGeom prst="rect">
            <a:avLst/>
          </a:prstGeom>
          <a:noFill/>
        </p:spPr>
        <p:txBody>
          <a:bodyPr wrap="none" rtlCol="0">
            <a:spAutoFit/>
          </a:bodyPr>
          <a:lstStyle/>
          <a:p>
            <a:pPr>
              <a:buFont typeface="Arial" pitchFamily="34" charset="0"/>
              <a:buChar char="•"/>
            </a:pPr>
            <a:r>
              <a:rPr lang="en-US" dirty="0" smtClean="0">
                <a:solidFill>
                  <a:schemeClr val="accent3">
                    <a:lumMod val="95000"/>
                  </a:schemeClr>
                </a:solidFill>
                <a:latin typeface="+mn-lt"/>
              </a:rPr>
              <a:t>Predecessor to the Federal Communications is charted under the</a:t>
            </a:r>
            <a:br>
              <a:rPr lang="en-US" dirty="0" smtClean="0">
                <a:solidFill>
                  <a:schemeClr val="accent3">
                    <a:lumMod val="95000"/>
                  </a:schemeClr>
                </a:solidFill>
                <a:latin typeface="+mn-lt"/>
              </a:rPr>
            </a:br>
            <a:r>
              <a:rPr lang="en-US" dirty="0" smtClean="0">
                <a:solidFill>
                  <a:schemeClr val="accent3">
                    <a:lumMod val="95000"/>
                  </a:schemeClr>
                </a:solidFill>
                <a:latin typeface="+mn-lt"/>
              </a:rPr>
              <a:t>Department of Commerce by the Radios Acts of 1910 and 1912</a:t>
            </a:r>
            <a:br>
              <a:rPr lang="en-US" dirty="0" smtClean="0">
                <a:solidFill>
                  <a:schemeClr val="accent3">
                    <a:lumMod val="95000"/>
                  </a:schemeClr>
                </a:solidFill>
                <a:latin typeface="+mn-lt"/>
              </a:rPr>
            </a:br>
            <a:endParaRPr lang="en-US" sz="800" dirty="0" smtClean="0">
              <a:solidFill>
                <a:schemeClr val="accent3">
                  <a:lumMod val="95000"/>
                </a:schemeClr>
              </a:solidFill>
              <a:latin typeface="+mn-lt"/>
            </a:endParaRPr>
          </a:p>
          <a:p>
            <a:pPr>
              <a:buFont typeface="Arial" pitchFamily="34" charset="0"/>
              <a:buChar char="•"/>
            </a:pPr>
            <a:r>
              <a:rPr lang="en-US" dirty="0" smtClean="0">
                <a:solidFill>
                  <a:schemeClr val="accent3">
                    <a:lumMod val="95000"/>
                  </a:schemeClr>
                </a:solidFill>
                <a:latin typeface="+mn-lt"/>
              </a:rPr>
              <a:t> Radio </a:t>
            </a:r>
            <a:r>
              <a:rPr lang="en-US" dirty="0">
                <a:solidFill>
                  <a:schemeClr val="accent3">
                    <a:lumMod val="95000"/>
                  </a:schemeClr>
                </a:solidFill>
                <a:latin typeface="+mn-lt"/>
              </a:rPr>
              <a:t>operations began to grow phenomenally after the start of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KDKA </a:t>
            </a:r>
            <a:r>
              <a:rPr lang="en-US" dirty="0">
                <a:solidFill>
                  <a:schemeClr val="accent3">
                    <a:lumMod val="95000"/>
                  </a:schemeClr>
                </a:solidFill>
                <a:latin typeface="+mn-lt"/>
              </a:rPr>
              <a:t>in a basement in Pittsburgh, Pennsylvania in 1921</a:t>
            </a:r>
            <a:r>
              <a:rPr lang="en-US" dirty="0" smtClean="0">
                <a:solidFill>
                  <a:schemeClr val="accent3">
                    <a:lumMod val="95000"/>
                  </a:schemeClr>
                </a:solidFill>
                <a:latin typeface="+mn-lt"/>
              </a:rPr>
              <a:t>.</a:t>
            </a:r>
            <a:br>
              <a:rPr lang="en-US" dirty="0" smtClean="0">
                <a:solidFill>
                  <a:schemeClr val="accent3">
                    <a:lumMod val="95000"/>
                  </a:schemeClr>
                </a:solidFill>
                <a:latin typeface="+mn-lt"/>
              </a:rPr>
            </a:br>
            <a:r>
              <a:rPr lang="en-US" sz="800" dirty="0" smtClean="0">
                <a:solidFill>
                  <a:schemeClr val="accent3">
                    <a:lumMod val="95000"/>
                  </a:schemeClr>
                </a:solidFill>
                <a:latin typeface="+mn-lt"/>
              </a:rPr>
              <a:t> </a:t>
            </a:r>
          </a:p>
          <a:p>
            <a:pPr>
              <a:buFont typeface="Arial" pitchFamily="34" charset="0"/>
              <a:buChar char="•"/>
            </a:pPr>
            <a:r>
              <a:rPr lang="en-US" dirty="0" smtClean="0">
                <a:solidFill>
                  <a:schemeClr val="accent3">
                    <a:lumMod val="95000"/>
                  </a:schemeClr>
                </a:solidFill>
                <a:latin typeface="+mn-lt"/>
              </a:rPr>
              <a:t> In 1929 the </a:t>
            </a:r>
            <a:r>
              <a:rPr lang="en-US" dirty="0">
                <a:solidFill>
                  <a:schemeClr val="accent3">
                    <a:lumMod val="95000"/>
                  </a:schemeClr>
                </a:solidFill>
                <a:latin typeface="+mn-lt"/>
              </a:rPr>
              <a:t>flat prairie region of central Nebraska, specifically, an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area </a:t>
            </a:r>
            <a:r>
              <a:rPr lang="en-US" dirty="0">
                <a:solidFill>
                  <a:schemeClr val="accent3">
                    <a:lumMod val="95000"/>
                  </a:schemeClr>
                </a:solidFill>
                <a:latin typeface="+mn-lt"/>
              </a:rPr>
              <a:t>six miles west of Grand Island, Nebraska, was selected because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of </a:t>
            </a:r>
            <a:r>
              <a:rPr lang="en-US" dirty="0">
                <a:solidFill>
                  <a:schemeClr val="accent3">
                    <a:lumMod val="95000"/>
                  </a:schemeClr>
                </a:solidFill>
                <a:latin typeface="+mn-lt"/>
              </a:rPr>
              <a:t>its superb reception conditions, central geographic location, and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freedom </a:t>
            </a:r>
            <a:r>
              <a:rPr lang="en-US" dirty="0">
                <a:solidFill>
                  <a:schemeClr val="accent3">
                    <a:lumMod val="95000"/>
                  </a:schemeClr>
                </a:solidFill>
                <a:latin typeface="+mn-lt"/>
              </a:rPr>
              <a:t>from nearby transmitting stations</a:t>
            </a:r>
            <a:r>
              <a:rPr lang="en-US" dirty="0" smtClean="0">
                <a:solidFill>
                  <a:schemeClr val="accent3">
                    <a:lumMod val="95000"/>
                  </a:schemeClr>
                </a:solidFill>
                <a:latin typeface="+mn-lt"/>
              </a:rPr>
              <a:t>.</a:t>
            </a:r>
            <a:br>
              <a:rPr lang="en-US" dirty="0" smtClean="0">
                <a:solidFill>
                  <a:schemeClr val="accent3">
                    <a:lumMod val="95000"/>
                  </a:schemeClr>
                </a:solidFill>
                <a:latin typeface="+mn-lt"/>
              </a:rPr>
            </a:br>
            <a:endParaRPr lang="en-US" sz="800" dirty="0" smtClean="0">
              <a:solidFill>
                <a:schemeClr val="accent3">
                  <a:lumMod val="95000"/>
                </a:schemeClr>
              </a:solidFill>
              <a:latin typeface="+mn-lt"/>
            </a:endParaRPr>
          </a:p>
          <a:p>
            <a:pPr>
              <a:buFont typeface="Arial" pitchFamily="34" charset="0"/>
              <a:buChar char="•"/>
            </a:pPr>
            <a:r>
              <a:rPr lang="en-US" dirty="0" smtClean="0">
                <a:solidFill>
                  <a:schemeClr val="accent3">
                    <a:lumMod val="95000"/>
                  </a:schemeClr>
                </a:solidFill>
                <a:latin typeface="+mn-lt"/>
              </a:rPr>
              <a:t>Station was the First and Primary Monitoring Station of what would</a:t>
            </a:r>
            <a:br>
              <a:rPr lang="en-US" dirty="0" smtClean="0">
                <a:solidFill>
                  <a:schemeClr val="accent3">
                    <a:lumMod val="95000"/>
                  </a:schemeClr>
                </a:solidFill>
                <a:latin typeface="+mn-lt"/>
              </a:rPr>
            </a:br>
            <a:r>
              <a:rPr lang="en-US" dirty="0" smtClean="0">
                <a:solidFill>
                  <a:schemeClr val="accent3">
                    <a:lumMod val="95000"/>
                  </a:schemeClr>
                </a:solidFill>
                <a:latin typeface="+mn-lt"/>
              </a:rPr>
              <a:t>include nine such stations.</a:t>
            </a:r>
            <a:br>
              <a:rPr lang="en-US" dirty="0" smtClean="0">
                <a:solidFill>
                  <a:schemeClr val="accent3">
                    <a:lumMod val="95000"/>
                  </a:schemeClr>
                </a:solidFill>
                <a:latin typeface="+mn-lt"/>
              </a:rPr>
            </a:br>
            <a:endParaRPr lang="en-US" sz="800" dirty="0" smtClean="0">
              <a:solidFill>
                <a:schemeClr val="accent3">
                  <a:lumMod val="95000"/>
                </a:schemeClr>
              </a:solidFill>
              <a:latin typeface="+mn-lt"/>
            </a:endParaRPr>
          </a:p>
          <a:p>
            <a:pPr>
              <a:buFont typeface="Arial" pitchFamily="34" charset="0"/>
              <a:buChar char="•"/>
            </a:pPr>
            <a:r>
              <a:rPr lang="en-US" dirty="0" smtClean="0">
                <a:solidFill>
                  <a:schemeClr val="accent3">
                    <a:lumMod val="95000"/>
                  </a:schemeClr>
                </a:solidFill>
                <a:latin typeface="+mn-lt"/>
              </a:rPr>
              <a:t>The site was added to the National Register of Historic Places </a:t>
            </a:r>
            <a:br>
              <a:rPr lang="en-US" dirty="0" smtClean="0">
                <a:solidFill>
                  <a:schemeClr val="accent3">
                    <a:lumMod val="95000"/>
                  </a:schemeClr>
                </a:solidFill>
                <a:latin typeface="+mn-lt"/>
              </a:rPr>
            </a:br>
            <a:r>
              <a:rPr lang="en-US" dirty="0" smtClean="0">
                <a:solidFill>
                  <a:schemeClr val="accent3">
                    <a:lumMod val="95000"/>
                  </a:schemeClr>
                </a:solidFill>
                <a:latin typeface="+mn-lt"/>
              </a:rPr>
              <a:t>in 1972. </a:t>
            </a:r>
            <a:endParaRPr lang="en-US" dirty="0">
              <a:solidFill>
                <a:schemeClr val="accent3">
                  <a:lumMod val="95000"/>
                </a:schemeClr>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371600" y="1905000"/>
            <a:ext cx="7387600" cy="4247317"/>
          </a:xfrm>
          <a:prstGeom prst="rect">
            <a:avLst/>
          </a:prstGeom>
          <a:noFill/>
        </p:spPr>
        <p:txBody>
          <a:bodyPr wrap="none" rtlCol="0">
            <a:spAutoFit/>
          </a:bodyPr>
          <a:lstStyle/>
          <a:p>
            <a:r>
              <a:rPr lang="en-US" b="1" dirty="0" smtClean="0">
                <a:solidFill>
                  <a:schemeClr val="accent3">
                    <a:lumMod val="95000"/>
                  </a:schemeClr>
                </a:solidFill>
                <a:latin typeface="+mn-lt"/>
              </a:rPr>
              <a:t>The Government’s Description of the premises is as follows:</a:t>
            </a:r>
            <a:br>
              <a:rPr lang="en-US" b="1" dirty="0" smtClean="0">
                <a:solidFill>
                  <a:schemeClr val="accent3">
                    <a:lumMod val="95000"/>
                  </a:schemeClr>
                </a:solidFill>
                <a:latin typeface="+mn-lt"/>
              </a:rPr>
            </a:br>
            <a:r>
              <a:rPr lang="en-US" sz="800" dirty="0">
                <a:solidFill>
                  <a:schemeClr val="accent3">
                    <a:lumMod val="95000"/>
                  </a:schemeClr>
                </a:solidFill>
                <a:latin typeface="+mn-lt"/>
              </a:rPr>
              <a:t/>
            </a:r>
            <a:br>
              <a:rPr lang="en-US" sz="800" dirty="0">
                <a:solidFill>
                  <a:schemeClr val="accent3">
                    <a:lumMod val="95000"/>
                  </a:schemeClr>
                </a:solidFill>
                <a:latin typeface="+mn-lt"/>
              </a:rPr>
            </a:br>
            <a:r>
              <a:rPr lang="en-US" dirty="0" smtClean="0">
                <a:solidFill>
                  <a:schemeClr val="accent3">
                    <a:lumMod val="95000"/>
                  </a:schemeClr>
                </a:solidFill>
                <a:latin typeface="+mn-lt"/>
              </a:rPr>
              <a:t>“(</a:t>
            </a:r>
            <a:r>
              <a:rPr lang="en-US" dirty="0">
                <a:solidFill>
                  <a:schemeClr val="accent3">
                    <a:lumMod val="95000"/>
                  </a:schemeClr>
                </a:solidFill>
                <a:latin typeface="+mn-lt"/>
              </a:rPr>
              <a:t>The) FCC Monitoring Station consisting of 200 total acres in </a:t>
            </a:r>
            <a:r>
              <a:rPr lang="en-US" dirty="0" smtClean="0">
                <a:solidFill>
                  <a:schemeClr val="accent3">
                    <a:lumMod val="95000"/>
                  </a:schemeClr>
                </a:solidFill>
                <a:latin typeface="+mn-lt"/>
              </a:rPr>
              <a:t>one</a:t>
            </a:r>
            <a:br>
              <a:rPr lang="en-US" dirty="0" smtClean="0">
                <a:solidFill>
                  <a:schemeClr val="accent3">
                    <a:lumMod val="95000"/>
                  </a:schemeClr>
                </a:solidFill>
                <a:latin typeface="+mn-lt"/>
              </a:rPr>
            </a:br>
            <a:r>
              <a:rPr lang="en-US" dirty="0" smtClean="0">
                <a:solidFill>
                  <a:schemeClr val="accent3">
                    <a:lumMod val="95000"/>
                  </a:schemeClr>
                </a:solidFill>
                <a:latin typeface="+mn-lt"/>
              </a:rPr>
              <a:t> </a:t>
            </a:r>
            <a:r>
              <a:rPr lang="en-US" dirty="0">
                <a:solidFill>
                  <a:schemeClr val="accent3">
                    <a:lumMod val="95000"/>
                  </a:schemeClr>
                </a:solidFill>
                <a:latin typeface="+mn-lt"/>
              </a:rPr>
              <a:t>parcel with one large two-story unpainted brick and asphalt-shingled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building </a:t>
            </a:r>
            <a:r>
              <a:rPr lang="en-US" dirty="0">
                <a:solidFill>
                  <a:schemeClr val="accent3">
                    <a:lumMod val="95000"/>
                  </a:schemeClr>
                </a:solidFill>
                <a:latin typeface="+mn-lt"/>
              </a:rPr>
              <a:t>with detached garage of similar construction, with smaller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auxiliary </a:t>
            </a:r>
            <a:r>
              <a:rPr lang="en-US" dirty="0">
                <a:solidFill>
                  <a:schemeClr val="accent3">
                    <a:lumMod val="95000"/>
                  </a:schemeClr>
                </a:solidFill>
                <a:latin typeface="+mn-lt"/>
              </a:rPr>
              <a:t>buildings nearby. The original monitoring room contained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2,000 </a:t>
            </a:r>
            <a:r>
              <a:rPr lang="en-US" dirty="0">
                <a:solidFill>
                  <a:schemeClr val="accent3">
                    <a:lumMod val="95000"/>
                  </a:schemeClr>
                </a:solidFill>
                <a:latin typeface="+mn-lt"/>
              </a:rPr>
              <a:t>square feet of floor space, and room for dormitories, kitchen,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workshop</a:t>
            </a:r>
            <a:r>
              <a:rPr lang="en-US" dirty="0">
                <a:solidFill>
                  <a:schemeClr val="accent3">
                    <a:lumMod val="95000"/>
                  </a:schemeClr>
                </a:solidFill>
                <a:latin typeface="+mn-lt"/>
              </a:rPr>
              <a:t>, storage batteries, motor generator and switchboards were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provided</a:t>
            </a:r>
            <a:r>
              <a:rPr lang="en-US" dirty="0">
                <a:solidFill>
                  <a:schemeClr val="accent3">
                    <a:lumMod val="95000"/>
                  </a:schemeClr>
                </a:solidFill>
                <a:latin typeface="+mn-lt"/>
              </a:rPr>
              <a:t>.  This building was constructed from plans and specifications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prepared </a:t>
            </a:r>
            <a:r>
              <a:rPr lang="en-US" dirty="0">
                <a:solidFill>
                  <a:schemeClr val="accent3">
                    <a:lumMod val="95000"/>
                  </a:schemeClr>
                </a:solidFill>
                <a:latin typeface="+mn-lt"/>
              </a:rPr>
              <a:t>by the Navy Department, Bureau of Yards and Docks with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the </a:t>
            </a:r>
            <a:r>
              <a:rPr lang="en-US" dirty="0">
                <a:solidFill>
                  <a:schemeClr val="accent3">
                    <a:lumMod val="95000"/>
                  </a:schemeClr>
                </a:solidFill>
                <a:latin typeface="+mn-lt"/>
              </a:rPr>
              <a:t>ground breaking in October 1929. The original site comprised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50 </a:t>
            </a:r>
            <a:r>
              <a:rPr lang="en-US" dirty="0">
                <a:solidFill>
                  <a:schemeClr val="accent3">
                    <a:lumMod val="95000"/>
                  </a:schemeClr>
                </a:solidFill>
                <a:latin typeface="+mn-lt"/>
              </a:rPr>
              <a:t>acres and was the first monitoring station constructed for the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exclusive </a:t>
            </a:r>
            <a:r>
              <a:rPr lang="en-US" dirty="0">
                <a:solidFill>
                  <a:schemeClr val="accent3">
                    <a:lumMod val="95000"/>
                  </a:schemeClr>
                </a:solidFill>
                <a:latin typeface="+mn-lt"/>
              </a:rPr>
              <a:t>use of the predecessor, namely, the Federal Radio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Commission </a:t>
            </a:r>
            <a:r>
              <a:rPr lang="en-US" dirty="0">
                <a:solidFill>
                  <a:schemeClr val="accent3">
                    <a:lumMod val="95000"/>
                  </a:schemeClr>
                </a:solidFill>
                <a:latin typeface="+mn-lt"/>
              </a:rPr>
              <a:t>which was authorized in an act approved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February </a:t>
            </a:r>
            <a:r>
              <a:rPr lang="en-US" dirty="0">
                <a:solidFill>
                  <a:schemeClr val="accent3">
                    <a:lumMod val="95000"/>
                  </a:schemeClr>
                </a:solidFill>
                <a:latin typeface="+mn-lt"/>
              </a:rPr>
              <a:t>23, 1927.”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07.PNG"/>
          <p:cNvPicPr>
            <a:picLocks noChangeAspect="1"/>
          </p:cNvPicPr>
          <p:nvPr/>
        </p:nvPicPr>
        <p:blipFill>
          <a:blip r:embed="rId2" cstate="print"/>
          <a:stretch>
            <a:fillRect/>
          </a:stretch>
        </p:blipFill>
        <p:spPr>
          <a:xfrm>
            <a:off x="1371600" y="2123628"/>
            <a:ext cx="7086600" cy="3972372"/>
          </a:xfrm>
          <a:prstGeom prst="rect">
            <a:avLst/>
          </a:prstGeom>
        </p:spPr>
      </p:pic>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5" name="TextBox 4"/>
          <p:cNvSpPr txBox="1"/>
          <p:nvPr/>
        </p:nvSpPr>
        <p:spPr>
          <a:xfrm>
            <a:off x="3905234" y="6400800"/>
            <a:ext cx="1885966" cy="369332"/>
          </a:xfrm>
          <a:prstGeom prst="rect">
            <a:avLst/>
          </a:prstGeom>
          <a:noFill/>
        </p:spPr>
        <p:txBody>
          <a:bodyPr wrap="none" rtlCol="0">
            <a:spAutoFit/>
          </a:bodyPr>
          <a:lstStyle/>
          <a:p>
            <a:r>
              <a:rPr lang="en-US" dirty="0" smtClean="0">
                <a:solidFill>
                  <a:schemeClr val="accent3">
                    <a:lumMod val="95000"/>
                  </a:schemeClr>
                </a:solidFill>
              </a:rPr>
              <a:t>Photo: July 2012</a:t>
            </a:r>
            <a:endParaRPr lang="en-US" dirty="0">
              <a:solidFill>
                <a:schemeClr val="accent3">
                  <a:lumMod val="9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0" y="990600"/>
            <a:ext cx="7010400" cy="2362200"/>
          </a:xfrm>
        </p:spPr>
        <p:txBody>
          <a:bodyPr/>
          <a:lstStyle/>
          <a:p>
            <a:pPr algn="ctr"/>
            <a:r>
              <a:rPr lang="en-US" sz="3200" dirty="0" smtClean="0"/>
              <a:t>This presentation  based on the article published in</a:t>
            </a:r>
            <a:br>
              <a:rPr lang="en-US" sz="3200" dirty="0" smtClean="0"/>
            </a:br>
            <a:r>
              <a:rPr lang="en-US" sz="3200" b="1" i="1" dirty="0" smtClean="0"/>
              <a:t>Popular Communications</a:t>
            </a:r>
            <a:r>
              <a:rPr lang="en-US" sz="3200" i="1" dirty="0" smtClean="0"/>
              <a:t/>
            </a:r>
            <a:br>
              <a:rPr lang="en-US" sz="3200" i="1" dirty="0" smtClean="0"/>
            </a:br>
            <a:r>
              <a:rPr lang="en-US" sz="2000" dirty="0" smtClean="0"/>
              <a:t>Volume 31, Number 12, August 2013</a:t>
            </a:r>
            <a:r>
              <a:rPr lang="en-US" sz="2400" dirty="0" smtClean="0"/>
              <a:t/>
            </a:r>
            <a:br>
              <a:rPr lang="en-US" sz="2400" dirty="0" smtClean="0"/>
            </a:br>
            <a:r>
              <a:rPr lang="en-US" sz="2400" b="1" dirty="0" smtClean="0"/>
              <a:t>By: Randal R. Schulze, KD0HKD</a:t>
            </a:r>
            <a:r>
              <a:rPr lang="en-US" sz="3200" dirty="0" smtClean="0"/>
              <a:t/>
            </a:r>
            <a:br>
              <a:rPr lang="en-US" sz="3200" dirty="0" smtClean="0"/>
            </a:br>
            <a:r>
              <a:rPr lang="en-US" sz="3200" dirty="0" smtClean="0"/>
              <a:t> </a:t>
            </a:r>
            <a:endParaRPr lang="en-US" sz="3200" dirty="0"/>
          </a:p>
        </p:txBody>
      </p:sp>
      <p:pic>
        <p:nvPicPr>
          <p:cNvPr id="7" name="Picture 6" descr="2013_08_pc_cover.jpg"/>
          <p:cNvPicPr>
            <a:picLocks noChangeAspect="1"/>
          </p:cNvPicPr>
          <p:nvPr/>
        </p:nvPicPr>
        <p:blipFill>
          <a:blip r:embed="rId2" cstate="print"/>
          <a:stretch>
            <a:fillRect/>
          </a:stretch>
        </p:blipFill>
        <p:spPr>
          <a:xfrm>
            <a:off x="2362200" y="3202781"/>
            <a:ext cx="2154865" cy="2895600"/>
          </a:xfrm>
          <a:prstGeom prst="rect">
            <a:avLst/>
          </a:prstGeom>
        </p:spPr>
      </p:pic>
      <p:pic>
        <p:nvPicPr>
          <p:cNvPr id="8" name="Picture 7" descr="2013_08_pc_toc.jpg"/>
          <p:cNvPicPr>
            <a:picLocks noChangeAspect="1"/>
          </p:cNvPicPr>
          <p:nvPr/>
        </p:nvPicPr>
        <p:blipFill>
          <a:blip r:embed="rId3" cstate="print"/>
          <a:stretch>
            <a:fillRect/>
          </a:stretch>
        </p:blipFill>
        <p:spPr>
          <a:xfrm>
            <a:off x="5330455" y="3200400"/>
            <a:ext cx="2213345" cy="297418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0" y="2057400"/>
            <a:ext cx="7507248" cy="3108543"/>
          </a:xfrm>
          <a:prstGeom prst="rect">
            <a:avLst/>
          </a:prstGeom>
          <a:noFill/>
        </p:spPr>
        <p:txBody>
          <a:bodyPr wrap="none" rtlCol="0">
            <a:spAutoFit/>
          </a:bodyPr>
          <a:lstStyle/>
          <a:p>
            <a:r>
              <a:rPr lang="en-US" b="1" dirty="0">
                <a:solidFill>
                  <a:schemeClr val="accent3">
                    <a:lumMod val="95000"/>
                  </a:schemeClr>
                </a:solidFill>
                <a:latin typeface="+mn-lt"/>
              </a:rPr>
              <a:t>Learning About the Site’s Antenna ‘Farm’</a:t>
            </a:r>
            <a:br>
              <a:rPr lang="en-US" b="1" dirty="0">
                <a:solidFill>
                  <a:schemeClr val="accent3">
                    <a:lumMod val="95000"/>
                  </a:schemeClr>
                </a:solidFill>
                <a:latin typeface="+mn-lt"/>
              </a:rPr>
            </a:br>
            <a:endParaRPr lang="en-US" sz="800" dirty="0">
              <a:solidFill>
                <a:schemeClr val="accent3">
                  <a:lumMod val="95000"/>
                </a:schemeClr>
              </a:solidFill>
              <a:latin typeface="+mn-lt"/>
            </a:endParaRPr>
          </a:p>
          <a:p>
            <a:r>
              <a:rPr lang="en-US" dirty="0">
                <a:solidFill>
                  <a:schemeClr val="accent3">
                    <a:lumMod val="95000"/>
                  </a:schemeClr>
                </a:solidFill>
                <a:latin typeface="+mn-lt"/>
              </a:rPr>
              <a:t>I asked about the antenna farm.  Many of the antennas scattered over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the </a:t>
            </a:r>
            <a:r>
              <a:rPr lang="en-US" dirty="0">
                <a:solidFill>
                  <a:schemeClr val="accent3">
                    <a:lumMod val="95000"/>
                  </a:schemeClr>
                </a:solidFill>
                <a:latin typeface="+mn-lt"/>
              </a:rPr>
              <a:t>adjacent land were no longer in use, my guide said. There was one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particular </a:t>
            </a:r>
            <a:r>
              <a:rPr lang="en-US" dirty="0">
                <a:solidFill>
                  <a:schemeClr val="accent3">
                    <a:lumMod val="95000"/>
                  </a:schemeClr>
                </a:solidFill>
                <a:latin typeface="+mn-lt"/>
              </a:rPr>
              <a:t>antenna array that was fairly new and cutting edge at the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time </a:t>
            </a:r>
            <a:r>
              <a:rPr lang="en-US" dirty="0">
                <a:solidFill>
                  <a:schemeClr val="accent3">
                    <a:lumMod val="95000"/>
                  </a:schemeClr>
                </a:solidFill>
                <a:latin typeface="+mn-lt"/>
              </a:rPr>
              <a:t>– remember, this was 1980 or ’81 – and was used for most of their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activity</a:t>
            </a:r>
            <a:r>
              <a:rPr lang="en-US" dirty="0">
                <a:solidFill>
                  <a:schemeClr val="accent3">
                    <a:lumMod val="95000"/>
                  </a:schemeClr>
                </a:solidFill>
                <a:latin typeface="+mn-lt"/>
              </a:rPr>
              <a:t>.  </a:t>
            </a:r>
          </a:p>
          <a:p>
            <a:r>
              <a:rPr lang="en-US" sz="800" dirty="0">
                <a:solidFill>
                  <a:schemeClr val="accent3">
                    <a:lumMod val="95000"/>
                  </a:schemeClr>
                </a:solidFill>
                <a:latin typeface="+mn-lt"/>
              </a:rPr>
              <a:t> </a:t>
            </a:r>
          </a:p>
          <a:p>
            <a:r>
              <a:rPr lang="en-US" dirty="0">
                <a:solidFill>
                  <a:schemeClr val="accent3">
                    <a:lumMod val="95000"/>
                  </a:schemeClr>
                </a:solidFill>
                <a:latin typeface="+mn-lt"/>
              </a:rPr>
              <a:t>It was connected to RF direction-finding equipment that when used in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conjunction </a:t>
            </a:r>
            <a:r>
              <a:rPr lang="en-US" dirty="0">
                <a:solidFill>
                  <a:schemeClr val="accent3">
                    <a:lumMod val="95000"/>
                  </a:schemeClr>
                </a:solidFill>
                <a:latin typeface="+mn-lt"/>
              </a:rPr>
              <a:t>with the other monitoring stations, was extremely sensitive </a:t>
            </a:r>
            <a:r>
              <a:rPr lang="en-US" dirty="0" smtClean="0">
                <a:solidFill>
                  <a:schemeClr val="accent3">
                    <a:lumMod val="95000"/>
                  </a:schemeClr>
                </a:solidFill>
                <a:latin typeface="+mn-lt"/>
              </a:rPr>
              <a:t/>
            </a:r>
            <a:br>
              <a:rPr lang="en-US" dirty="0" smtClean="0">
                <a:solidFill>
                  <a:schemeClr val="accent3">
                    <a:lumMod val="95000"/>
                  </a:schemeClr>
                </a:solidFill>
                <a:latin typeface="+mn-lt"/>
              </a:rPr>
            </a:br>
            <a:r>
              <a:rPr lang="en-US" dirty="0" smtClean="0">
                <a:solidFill>
                  <a:schemeClr val="accent3">
                    <a:lumMod val="95000"/>
                  </a:schemeClr>
                </a:solidFill>
                <a:latin typeface="+mn-lt"/>
              </a:rPr>
              <a:t>and </a:t>
            </a:r>
            <a:r>
              <a:rPr lang="en-US" dirty="0">
                <a:solidFill>
                  <a:schemeClr val="accent3">
                    <a:lumMod val="95000"/>
                  </a:schemeClr>
                </a:solidFill>
                <a:latin typeface="+mn-lt"/>
              </a:rPr>
              <a:t>accurate.</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0" y="1752600"/>
            <a:ext cx="4698594" cy="769441"/>
          </a:xfrm>
          <a:prstGeom prst="rect">
            <a:avLst/>
          </a:prstGeom>
          <a:noFill/>
        </p:spPr>
        <p:txBody>
          <a:bodyPr wrap="square" rtlCol="0">
            <a:spAutoFit/>
          </a:bodyPr>
          <a:lstStyle/>
          <a:p>
            <a:r>
              <a:rPr lang="en-US" b="1" dirty="0">
                <a:solidFill>
                  <a:schemeClr val="accent3">
                    <a:lumMod val="95000"/>
                  </a:schemeClr>
                </a:solidFill>
                <a:latin typeface="+mn-lt"/>
              </a:rPr>
              <a:t>Learning About the Site’s Antenna ‘Farm’</a:t>
            </a:r>
            <a:br>
              <a:rPr lang="en-US" b="1" dirty="0">
                <a:solidFill>
                  <a:schemeClr val="accent3">
                    <a:lumMod val="95000"/>
                  </a:schemeClr>
                </a:solidFill>
                <a:latin typeface="+mn-lt"/>
              </a:rPr>
            </a:br>
            <a:endParaRPr lang="en-US" sz="800" dirty="0">
              <a:solidFill>
                <a:schemeClr val="accent3">
                  <a:lumMod val="95000"/>
                </a:schemeClr>
              </a:solidFill>
              <a:latin typeface="+mn-lt"/>
            </a:endParaRPr>
          </a:p>
          <a:p>
            <a:endParaRPr lang="en-US" dirty="0"/>
          </a:p>
        </p:txBody>
      </p:sp>
      <p:sp>
        <p:nvSpPr>
          <p:cNvPr id="8" name="TextBox 7"/>
          <p:cNvSpPr txBox="1"/>
          <p:nvPr/>
        </p:nvSpPr>
        <p:spPr>
          <a:xfrm>
            <a:off x="5296079" y="5410200"/>
            <a:ext cx="3238322" cy="523220"/>
          </a:xfrm>
          <a:prstGeom prst="rect">
            <a:avLst/>
          </a:prstGeom>
          <a:noFill/>
        </p:spPr>
        <p:txBody>
          <a:bodyPr wrap="square" rtlCol="0">
            <a:spAutoFit/>
          </a:bodyPr>
          <a:lstStyle/>
          <a:p>
            <a:r>
              <a:rPr lang="en-US" sz="1400" dirty="0" smtClean="0">
                <a:solidFill>
                  <a:schemeClr val="bg1"/>
                </a:solidFill>
              </a:rPr>
              <a:t>1975 Photo from the </a:t>
            </a:r>
            <a:r>
              <a:rPr lang="en-US" sz="1400" dirty="0" err="1" smtClean="0">
                <a:solidFill>
                  <a:schemeClr val="bg1"/>
                </a:solidFill>
              </a:rPr>
              <a:t>Wesolowski</a:t>
            </a:r>
            <a:r>
              <a:rPr lang="en-US" sz="1400" dirty="0" smtClean="0">
                <a:solidFill>
                  <a:schemeClr val="bg1"/>
                </a:solidFill>
              </a:rPr>
              <a:t> Collection.  Used by Permission.</a:t>
            </a:r>
            <a:endParaRPr lang="en-US" sz="1400" dirty="0">
              <a:solidFill>
                <a:schemeClr val="bg1"/>
              </a:solidFill>
            </a:endParaRPr>
          </a:p>
        </p:txBody>
      </p:sp>
      <p:pic>
        <p:nvPicPr>
          <p:cNvPr id="2051" name="Picture 3" descr="C:\Users\Schulze Win7 Lap\Desktop\FCC-GI Photos 1975\Carl017-2.jpg"/>
          <p:cNvPicPr>
            <a:picLocks noChangeAspect="1" noChangeArrowheads="1"/>
          </p:cNvPicPr>
          <p:nvPr/>
        </p:nvPicPr>
        <p:blipFill>
          <a:blip r:embed="rId2" cstate="print"/>
          <a:srcRect/>
          <a:stretch>
            <a:fillRect/>
          </a:stretch>
        </p:blipFill>
        <p:spPr bwMode="auto">
          <a:xfrm>
            <a:off x="1828800" y="2209800"/>
            <a:ext cx="4876800" cy="307375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0" y="1828800"/>
            <a:ext cx="4698594" cy="769441"/>
          </a:xfrm>
          <a:prstGeom prst="rect">
            <a:avLst/>
          </a:prstGeom>
          <a:noFill/>
        </p:spPr>
        <p:txBody>
          <a:bodyPr wrap="square" rtlCol="0">
            <a:spAutoFit/>
          </a:bodyPr>
          <a:lstStyle/>
          <a:p>
            <a:r>
              <a:rPr lang="en-US" b="1" dirty="0">
                <a:solidFill>
                  <a:schemeClr val="accent3">
                    <a:lumMod val="95000"/>
                  </a:schemeClr>
                </a:solidFill>
                <a:latin typeface="+mn-lt"/>
              </a:rPr>
              <a:t>Learning About the Site’s Antenna ‘Farm’</a:t>
            </a:r>
            <a:br>
              <a:rPr lang="en-US" b="1" dirty="0">
                <a:solidFill>
                  <a:schemeClr val="accent3">
                    <a:lumMod val="95000"/>
                  </a:schemeClr>
                </a:solidFill>
                <a:latin typeface="+mn-lt"/>
              </a:rPr>
            </a:br>
            <a:endParaRPr lang="en-US" sz="800" dirty="0">
              <a:solidFill>
                <a:schemeClr val="accent3">
                  <a:lumMod val="95000"/>
                </a:schemeClr>
              </a:solidFill>
              <a:latin typeface="+mn-lt"/>
            </a:endParaRPr>
          </a:p>
          <a:p>
            <a:endParaRPr lang="en-US" dirty="0"/>
          </a:p>
        </p:txBody>
      </p:sp>
      <p:sp>
        <p:nvSpPr>
          <p:cNvPr id="8" name="TextBox 7"/>
          <p:cNvSpPr txBox="1"/>
          <p:nvPr/>
        </p:nvSpPr>
        <p:spPr>
          <a:xfrm>
            <a:off x="5524678" y="5496580"/>
            <a:ext cx="3162122" cy="523220"/>
          </a:xfrm>
          <a:prstGeom prst="rect">
            <a:avLst/>
          </a:prstGeom>
          <a:noFill/>
        </p:spPr>
        <p:txBody>
          <a:bodyPr wrap="square" rtlCol="0">
            <a:spAutoFit/>
          </a:bodyPr>
          <a:lstStyle/>
          <a:p>
            <a:r>
              <a:rPr lang="en-US" sz="1400" dirty="0" smtClean="0">
                <a:solidFill>
                  <a:schemeClr val="bg1"/>
                </a:solidFill>
              </a:rPr>
              <a:t>1975 Photo from the </a:t>
            </a:r>
            <a:r>
              <a:rPr lang="en-US" sz="1400" dirty="0" err="1" smtClean="0">
                <a:solidFill>
                  <a:schemeClr val="bg1"/>
                </a:solidFill>
              </a:rPr>
              <a:t>Wesolowski</a:t>
            </a:r>
            <a:r>
              <a:rPr lang="en-US" sz="1400" dirty="0" smtClean="0">
                <a:solidFill>
                  <a:schemeClr val="bg1"/>
                </a:solidFill>
              </a:rPr>
              <a:t> Collection.  Used by Permission.</a:t>
            </a:r>
            <a:endParaRPr lang="en-US" sz="1400" dirty="0">
              <a:solidFill>
                <a:schemeClr val="bg1"/>
              </a:solidFill>
            </a:endParaRPr>
          </a:p>
        </p:txBody>
      </p:sp>
      <p:pic>
        <p:nvPicPr>
          <p:cNvPr id="3075" name="Picture 3" descr="C:\Users\Schulze Win7 Lap\Desktop\FCC-GI Photos 1975\Carl018-2.jpg"/>
          <p:cNvPicPr>
            <a:picLocks noChangeAspect="1" noChangeArrowheads="1"/>
          </p:cNvPicPr>
          <p:nvPr/>
        </p:nvPicPr>
        <p:blipFill>
          <a:blip r:embed="rId2" cstate="print"/>
          <a:srcRect/>
          <a:stretch>
            <a:fillRect/>
          </a:stretch>
        </p:blipFill>
        <p:spPr bwMode="auto">
          <a:xfrm>
            <a:off x="1727200" y="2260600"/>
            <a:ext cx="5359400" cy="318667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0" y="1828800"/>
            <a:ext cx="4698594" cy="769441"/>
          </a:xfrm>
          <a:prstGeom prst="rect">
            <a:avLst/>
          </a:prstGeom>
          <a:noFill/>
        </p:spPr>
        <p:txBody>
          <a:bodyPr wrap="square" rtlCol="0">
            <a:spAutoFit/>
          </a:bodyPr>
          <a:lstStyle/>
          <a:p>
            <a:r>
              <a:rPr lang="en-US" b="1" dirty="0">
                <a:solidFill>
                  <a:schemeClr val="accent3">
                    <a:lumMod val="95000"/>
                  </a:schemeClr>
                </a:solidFill>
                <a:latin typeface="+mn-lt"/>
              </a:rPr>
              <a:t>Learning About the Site’s Antenna ‘Farm’</a:t>
            </a:r>
            <a:br>
              <a:rPr lang="en-US" b="1" dirty="0">
                <a:solidFill>
                  <a:schemeClr val="accent3">
                    <a:lumMod val="95000"/>
                  </a:schemeClr>
                </a:solidFill>
                <a:latin typeface="+mn-lt"/>
              </a:rPr>
            </a:br>
            <a:endParaRPr lang="en-US" sz="800" dirty="0">
              <a:solidFill>
                <a:schemeClr val="accent3">
                  <a:lumMod val="95000"/>
                </a:schemeClr>
              </a:solidFill>
              <a:latin typeface="+mn-lt"/>
            </a:endParaRPr>
          </a:p>
          <a:p>
            <a:endParaRPr lang="en-US" dirty="0"/>
          </a:p>
        </p:txBody>
      </p:sp>
      <p:sp>
        <p:nvSpPr>
          <p:cNvPr id="8" name="TextBox 7"/>
          <p:cNvSpPr txBox="1"/>
          <p:nvPr/>
        </p:nvSpPr>
        <p:spPr>
          <a:xfrm>
            <a:off x="5524678" y="5496580"/>
            <a:ext cx="3162122" cy="523220"/>
          </a:xfrm>
          <a:prstGeom prst="rect">
            <a:avLst/>
          </a:prstGeom>
          <a:noFill/>
        </p:spPr>
        <p:txBody>
          <a:bodyPr wrap="square" rtlCol="0">
            <a:spAutoFit/>
          </a:bodyPr>
          <a:lstStyle/>
          <a:p>
            <a:r>
              <a:rPr lang="en-US" sz="1400" dirty="0" smtClean="0">
                <a:solidFill>
                  <a:schemeClr val="bg1"/>
                </a:solidFill>
              </a:rPr>
              <a:t>Photo from the Durenberger Collection.  Used by Permission.</a:t>
            </a:r>
            <a:endParaRPr lang="en-US" sz="1400" dirty="0">
              <a:solidFill>
                <a:schemeClr val="bg1"/>
              </a:solidFill>
            </a:endParaRPr>
          </a:p>
        </p:txBody>
      </p:sp>
      <p:pic>
        <p:nvPicPr>
          <p:cNvPr id="10" name="Picture 9" descr="FCC Beverage 2.jpg"/>
          <p:cNvPicPr>
            <a:picLocks noChangeAspect="1"/>
          </p:cNvPicPr>
          <p:nvPr/>
        </p:nvPicPr>
        <p:blipFill>
          <a:blip r:embed="rId2" cstate="print"/>
          <a:stretch>
            <a:fillRect/>
          </a:stretch>
        </p:blipFill>
        <p:spPr>
          <a:xfrm>
            <a:off x="1447800" y="2323713"/>
            <a:ext cx="6814437" cy="3010287"/>
          </a:xfrm>
          <a:prstGeom prst="rect">
            <a:avLst/>
          </a:prstGeom>
        </p:spPr>
      </p:pic>
      <p:sp>
        <p:nvSpPr>
          <p:cNvPr id="11" name="TextBox 10"/>
          <p:cNvSpPr txBox="1"/>
          <p:nvPr/>
        </p:nvSpPr>
        <p:spPr>
          <a:xfrm>
            <a:off x="1524000" y="5486400"/>
            <a:ext cx="3273140" cy="369332"/>
          </a:xfrm>
          <a:prstGeom prst="rect">
            <a:avLst/>
          </a:prstGeom>
          <a:noFill/>
        </p:spPr>
        <p:txBody>
          <a:bodyPr wrap="none" rtlCol="0">
            <a:spAutoFit/>
          </a:bodyPr>
          <a:lstStyle/>
          <a:p>
            <a:r>
              <a:rPr lang="en-US" b="1" dirty="0" smtClean="0">
                <a:solidFill>
                  <a:schemeClr val="bg1"/>
                </a:solidFill>
              </a:rPr>
              <a:t>Two Wire Beverage Antenna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0" y="1828800"/>
            <a:ext cx="4698594" cy="769441"/>
          </a:xfrm>
          <a:prstGeom prst="rect">
            <a:avLst/>
          </a:prstGeom>
          <a:noFill/>
        </p:spPr>
        <p:txBody>
          <a:bodyPr wrap="square" rtlCol="0">
            <a:spAutoFit/>
          </a:bodyPr>
          <a:lstStyle/>
          <a:p>
            <a:r>
              <a:rPr lang="en-US" b="1" dirty="0">
                <a:solidFill>
                  <a:schemeClr val="accent3">
                    <a:lumMod val="95000"/>
                  </a:schemeClr>
                </a:solidFill>
                <a:latin typeface="+mn-lt"/>
              </a:rPr>
              <a:t>Learning About the Site’s Antenna ‘Farm’</a:t>
            </a:r>
            <a:br>
              <a:rPr lang="en-US" b="1" dirty="0">
                <a:solidFill>
                  <a:schemeClr val="accent3">
                    <a:lumMod val="95000"/>
                  </a:schemeClr>
                </a:solidFill>
                <a:latin typeface="+mn-lt"/>
              </a:rPr>
            </a:br>
            <a:endParaRPr lang="en-US" sz="800" dirty="0">
              <a:solidFill>
                <a:schemeClr val="accent3">
                  <a:lumMod val="95000"/>
                </a:schemeClr>
              </a:solidFill>
              <a:latin typeface="+mn-lt"/>
            </a:endParaRPr>
          </a:p>
          <a:p>
            <a:endParaRPr lang="en-US" dirty="0"/>
          </a:p>
        </p:txBody>
      </p:sp>
      <p:sp>
        <p:nvSpPr>
          <p:cNvPr id="8" name="TextBox 7"/>
          <p:cNvSpPr txBox="1"/>
          <p:nvPr/>
        </p:nvSpPr>
        <p:spPr>
          <a:xfrm>
            <a:off x="5524678" y="5496580"/>
            <a:ext cx="3162122" cy="738664"/>
          </a:xfrm>
          <a:prstGeom prst="rect">
            <a:avLst/>
          </a:prstGeom>
          <a:noFill/>
        </p:spPr>
        <p:txBody>
          <a:bodyPr wrap="square" rtlCol="0">
            <a:spAutoFit/>
          </a:bodyPr>
          <a:lstStyle/>
          <a:p>
            <a:r>
              <a:rPr lang="en-US" sz="1400" dirty="0" smtClean="0">
                <a:solidFill>
                  <a:schemeClr val="bg1"/>
                </a:solidFill>
              </a:rPr>
              <a:t>Photo and </a:t>
            </a:r>
            <a:r>
              <a:rPr lang="en-US" sz="1400" dirty="0" smtClean="0">
                <a:solidFill>
                  <a:schemeClr val="bg1"/>
                </a:solidFill>
              </a:rPr>
              <a:t> Audio </a:t>
            </a:r>
            <a:r>
              <a:rPr lang="en-US" sz="1400" dirty="0" smtClean="0">
                <a:solidFill>
                  <a:schemeClr val="bg1"/>
                </a:solidFill>
              </a:rPr>
              <a:t>from the  Mark Durenberger Collection.  Used by Permission.</a:t>
            </a:r>
            <a:endParaRPr lang="en-US" sz="1400" dirty="0">
              <a:solidFill>
                <a:schemeClr val="bg1"/>
              </a:solidFill>
            </a:endParaRPr>
          </a:p>
        </p:txBody>
      </p:sp>
      <p:sp>
        <p:nvSpPr>
          <p:cNvPr id="11" name="TextBox 10"/>
          <p:cNvSpPr txBox="1"/>
          <p:nvPr/>
        </p:nvSpPr>
        <p:spPr>
          <a:xfrm>
            <a:off x="1524000" y="5486400"/>
            <a:ext cx="2881943" cy="369332"/>
          </a:xfrm>
          <a:prstGeom prst="rect">
            <a:avLst/>
          </a:prstGeom>
          <a:noFill/>
        </p:spPr>
        <p:txBody>
          <a:bodyPr wrap="none" rtlCol="0">
            <a:spAutoFit/>
          </a:bodyPr>
          <a:lstStyle/>
          <a:p>
            <a:r>
              <a:rPr lang="en-US" b="1" dirty="0" smtClean="0">
                <a:solidFill>
                  <a:schemeClr val="bg1"/>
                </a:solidFill>
              </a:rPr>
              <a:t>Adcock Antenna System</a:t>
            </a:r>
            <a:endParaRPr lang="en-US" b="1" dirty="0">
              <a:solidFill>
                <a:schemeClr val="bg1"/>
              </a:solidFill>
            </a:endParaRPr>
          </a:p>
        </p:txBody>
      </p:sp>
      <p:pic>
        <p:nvPicPr>
          <p:cNvPr id="9" name="Picture 8" descr="McKinny2.jpg"/>
          <p:cNvPicPr>
            <a:picLocks noChangeAspect="1"/>
          </p:cNvPicPr>
          <p:nvPr/>
        </p:nvPicPr>
        <p:blipFill>
          <a:blip r:embed="rId3" cstate="print"/>
          <a:stretch>
            <a:fillRect/>
          </a:stretch>
        </p:blipFill>
        <p:spPr>
          <a:xfrm>
            <a:off x="1447800" y="2286000"/>
            <a:ext cx="4495800" cy="3087667"/>
          </a:xfrm>
          <a:prstGeom prst="rect">
            <a:avLst/>
          </a:prstGeom>
        </p:spPr>
      </p:pic>
      <p:sp>
        <p:nvSpPr>
          <p:cNvPr id="12" name="TextBox 11"/>
          <p:cNvSpPr txBox="1"/>
          <p:nvPr/>
        </p:nvSpPr>
        <p:spPr>
          <a:xfrm>
            <a:off x="5943600" y="2243078"/>
            <a:ext cx="2667000" cy="2862322"/>
          </a:xfrm>
          <a:prstGeom prst="rect">
            <a:avLst/>
          </a:prstGeom>
          <a:noFill/>
        </p:spPr>
        <p:txBody>
          <a:bodyPr wrap="square" rtlCol="0">
            <a:spAutoFit/>
          </a:bodyPr>
          <a:lstStyle/>
          <a:p>
            <a:r>
              <a:rPr lang="en-US" dirty="0" smtClean="0">
                <a:solidFill>
                  <a:schemeClr val="bg1"/>
                </a:solidFill>
              </a:rPr>
              <a:t>James McKinney was an Engineer for the FCC from 1941 through retirement.  Here, Jim describes to Mark Durenberger the Adcock Direction Finding Antenna System used at the FCC Monitoring Station at Grand Island.</a:t>
            </a:r>
            <a:endParaRPr lang="en-US" dirty="0">
              <a:solidFill>
                <a:schemeClr val="bg1"/>
              </a:solidFill>
            </a:endParaRPr>
          </a:p>
        </p:txBody>
      </p:sp>
      <p:pic>
        <p:nvPicPr>
          <p:cNvPr id="13" name="MCKINNEY ON ADCOCK.mp3">
            <a:hlinkClick r:id="" action="ppaction://media"/>
          </p:cNvPr>
          <p:cNvPicPr>
            <a:picLocks noRot="1" noChangeAspect="1"/>
          </p:cNvPicPr>
          <p:nvPr>
            <a:audioFile r:link="rId1"/>
          </p:nvPr>
        </p:nvPicPr>
        <p:blipFill>
          <a:blip r:embed="rId4" cstate="print"/>
          <a:stretch>
            <a:fillRect/>
          </a:stretch>
        </p:blipFill>
        <p:spPr>
          <a:xfrm>
            <a:off x="45720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44"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1" y="1905000"/>
            <a:ext cx="7238999" cy="4093428"/>
          </a:xfrm>
          <a:prstGeom prst="rect">
            <a:avLst/>
          </a:prstGeom>
          <a:noFill/>
        </p:spPr>
        <p:txBody>
          <a:bodyPr wrap="square" rtlCol="0">
            <a:spAutoFit/>
          </a:bodyPr>
          <a:lstStyle/>
          <a:p>
            <a:r>
              <a:rPr lang="en-US" b="1" dirty="0" smtClean="0">
                <a:solidFill>
                  <a:schemeClr val="accent3">
                    <a:lumMod val="95000"/>
                  </a:schemeClr>
                </a:solidFill>
                <a:latin typeface="+mn-lt"/>
              </a:rPr>
              <a:t>The Monitoring Station is Closed:</a:t>
            </a:r>
            <a:br>
              <a:rPr lang="en-US" b="1" dirty="0" smtClean="0">
                <a:solidFill>
                  <a:schemeClr val="accent3">
                    <a:lumMod val="95000"/>
                  </a:schemeClr>
                </a:solidFill>
                <a:latin typeface="+mn-lt"/>
              </a:rPr>
            </a:br>
            <a:r>
              <a:rPr lang="en-US" b="1" dirty="0">
                <a:solidFill>
                  <a:schemeClr val="accent3">
                    <a:lumMod val="95000"/>
                  </a:schemeClr>
                </a:solidFill>
                <a:latin typeface="+mn-lt"/>
              </a:rPr>
              <a:t/>
            </a:r>
            <a:br>
              <a:rPr lang="en-US" b="1" dirty="0">
                <a:solidFill>
                  <a:schemeClr val="accent3">
                    <a:lumMod val="95000"/>
                  </a:schemeClr>
                </a:solidFill>
                <a:latin typeface="+mn-lt"/>
              </a:rPr>
            </a:br>
            <a:r>
              <a:rPr lang="en-US" dirty="0" smtClean="0">
                <a:solidFill>
                  <a:schemeClr val="accent3">
                    <a:lumMod val="95000"/>
                  </a:schemeClr>
                </a:solidFill>
                <a:latin typeface="+mj-lt"/>
              </a:rPr>
              <a:t>On </a:t>
            </a:r>
            <a:r>
              <a:rPr lang="en-US" dirty="0">
                <a:solidFill>
                  <a:schemeClr val="accent3">
                    <a:lumMod val="95000"/>
                  </a:schemeClr>
                </a:solidFill>
                <a:latin typeface="+mj-lt"/>
              </a:rPr>
              <a:t>August 17, 1995, then FCC Chairman Reed </a:t>
            </a:r>
            <a:r>
              <a:rPr lang="en-US" dirty="0" err="1">
                <a:solidFill>
                  <a:schemeClr val="accent3">
                    <a:lumMod val="95000"/>
                  </a:schemeClr>
                </a:solidFill>
                <a:latin typeface="+mj-lt"/>
              </a:rPr>
              <a:t>Hundt</a:t>
            </a:r>
            <a:r>
              <a:rPr lang="en-US" dirty="0">
                <a:solidFill>
                  <a:schemeClr val="accent3">
                    <a:lumMod val="95000"/>
                  </a:schemeClr>
                </a:solidFill>
                <a:latin typeface="+mj-lt"/>
              </a:rPr>
              <a:t> announced the total restructuring of the FCC.  This included the following</a:t>
            </a:r>
            <a:r>
              <a:rPr lang="en-US" dirty="0" smtClean="0">
                <a:solidFill>
                  <a:schemeClr val="accent3">
                    <a:lumMod val="95000"/>
                  </a:schemeClr>
                </a:solidFill>
                <a:latin typeface="+mj-lt"/>
              </a:rPr>
              <a:t>:</a:t>
            </a:r>
            <a:br>
              <a:rPr lang="en-US" dirty="0" smtClean="0">
                <a:solidFill>
                  <a:schemeClr val="accent3">
                    <a:lumMod val="95000"/>
                  </a:schemeClr>
                </a:solidFill>
                <a:latin typeface="+mj-lt"/>
              </a:rPr>
            </a:br>
            <a:endParaRPr lang="en-US" sz="800" dirty="0">
              <a:solidFill>
                <a:schemeClr val="accent3">
                  <a:lumMod val="95000"/>
                </a:schemeClr>
              </a:solidFill>
              <a:latin typeface="+mj-lt"/>
            </a:endParaRPr>
          </a:p>
          <a:p>
            <a:r>
              <a:rPr lang="en-US" i="1" dirty="0" smtClean="0">
                <a:solidFill>
                  <a:schemeClr val="accent3">
                    <a:lumMod val="95000"/>
                  </a:schemeClr>
                </a:solidFill>
                <a:latin typeface="+mj-lt"/>
              </a:rPr>
              <a:t>“</a:t>
            </a:r>
            <a:r>
              <a:rPr lang="en-US" i="1" dirty="0">
                <a:solidFill>
                  <a:schemeClr val="accent3">
                    <a:lumMod val="95000"/>
                  </a:schemeClr>
                </a:solidFill>
                <a:latin typeface="+mj-lt"/>
              </a:rPr>
              <a:t>Monitoring Stations:  We currently conduct national frequency monitoring operations in nine separate monitoring stations, and in four additional monitoring sites within FCC field offices. Fortunately technological advances will permit us to replace these monitoring stations with a national automated monitoring network by the summer of 1996.  Accordingly, I am proposing to the full Commission that we will close all nine monitoring stations and the monitoring functions within field offices at that time.  The monitoring will be done electronically.  No monitoring function will be impaired.  We will retain one facility in Laurel/Columbia, Maryland, as our central station.” </a:t>
            </a:r>
            <a:endParaRPr lang="en-US" dirty="0">
              <a:solidFill>
                <a:schemeClr val="accent3">
                  <a:lumMod val="95000"/>
                </a:schemeClr>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47800" y="977900"/>
            <a:ext cx="6858000" cy="774700"/>
          </a:xfrm>
        </p:spPr>
        <p:txBody>
          <a:bodyPr/>
          <a:lstStyle/>
          <a:p>
            <a:r>
              <a:rPr lang="en-US" sz="3200" b="1" dirty="0" smtClean="0"/>
              <a:t>FCC Monitoring Station</a:t>
            </a:r>
            <a:r>
              <a:rPr lang="en-US" sz="3200" dirty="0" smtClean="0"/>
              <a:t/>
            </a:r>
            <a:br>
              <a:rPr lang="en-US" sz="3200" dirty="0" smtClean="0"/>
            </a:br>
            <a:r>
              <a:rPr lang="en-US" sz="2000" dirty="0" smtClean="0"/>
              <a:t>1929 Through 1996</a:t>
            </a:r>
            <a:endParaRPr lang="en-US" sz="3200" dirty="0">
              <a:solidFill>
                <a:schemeClr val="bg1"/>
              </a:solidFill>
              <a:latin typeface="+mj-lt"/>
              <a:ea typeface="+mj-ea"/>
              <a:cs typeface="+mj-cs"/>
            </a:endParaRPr>
          </a:p>
        </p:txBody>
      </p:sp>
      <p:sp>
        <p:nvSpPr>
          <p:cNvPr id="7" name="TextBox 6"/>
          <p:cNvSpPr txBox="1"/>
          <p:nvPr/>
        </p:nvSpPr>
        <p:spPr>
          <a:xfrm>
            <a:off x="1295401" y="1905000"/>
            <a:ext cx="7238999" cy="4093428"/>
          </a:xfrm>
          <a:prstGeom prst="rect">
            <a:avLst/>
          </a:prstGeom>
          <a:noFill/>
        </p:spPr>
        <p:txBody>
          <a:bodyPr wrap="square" rtlCol="0">
            <a:spAutoFit/>
          </a:bodyPr>
          <a:lstStyle/>
          <a:p>
            <a:r>
              <a:rPr lang="en-US" b="1" dirty="0" smtClean="0">
                <a:solidFill>
                  <a:schemeClr val="accent3">
                    <a:lumMod val="95000"/>
                  </a:schemeClr>
                </a:solidFill>
                <a:latin typeface="+mn-lt"/>
              </a:rPr>
              <a:t>The Monitoring Station is Closed (…</a:t>
            </a:r>
            <a:r>
              <a:rPr lang="en-US" b="1" i="1" dirty="0" smtClean="0">
                <a:solidFill>
                  <a:schemeClr val="accent3">
                    <a:lumMod val="95000"/>
                  </a:schemeClr>
                </a:solidFill>
                <a:latin typeface="+mn-lt"/>
              </a:rPr>
              <a:t>Or so it seems!</a:t>
            </a:r>
            <a:r>
              <a:rPr lang="en-US" b="1" dirty="0" smtClean="0">
                <a:solidFill>
                  <a:schemeClr val="accent3">
                    <a:lumMod val="95000"/>
                  </a:schemeClr>
                </a:solidFill>
                <a:latin typeface="+mn-lt"/>
              </a:rPr>
              <a:t>)</a:t>
            </a:r>
            <a:br>
              <a:rPr lang="en-US" b="1" dirty="0" smtClean="0">
                <a:solidFill>
                  <a:schemeClr val="accent3">
                    <a:lumMod val="95000"/>
                  </a:schemeClr>
                </a:solidFill>
                <a:latin typeface="+mn-lt"/>
              </a:rPr>
            </a:br>
            <a:r>
              <a:rPr lang="en-US" sz="800" b="1" dirty="0">
                <a:solidFill>
                  <a:schemeClr val="accent3">
                    <a:lumMod val="95000"/>
                  </a:schemeClr>
                </a:solidFill>
                <a:latin typeface="+mn-lt"/>
              </a:rPr>
              <a:t/>
            </a:r>
            <a:br>
              <a:rPr lang="en-US" sz="800" b="1" dirty="0">
                <a:solidFill>
                  <a:schemeClr val="accent3">
                    <a:lumMod val="95000"/>
                  </a:schemeClr>
                </a:solidFill>
                <a:latin typeface="+mn-lt"/>
              </a:rPr>
            </a:br>
            <a:r>
              <a:rPr lang="en-US" dirty="0" smtClean="0">
                <a:solidFill>
                  <a:schemeClr val="accent3">
                    <a:lumMod val="95000"/>
                  </a:schemeClr>
                </a:solidFill>
                <a:latin typeface="+mn-lt"/>
              </a:rPr>
              <a:t>After </a:t>
            </a:r>
            <a:r>
              <a:rPr lang="en-US" dirty="0">
                <a:solidFill>
                  <a:schemeClr val="accent3">
                    <a:lumMod val="95000"/>
                  </a:schemeClr>
                </a:solidFill>
                <a:latin typeface="+mn-lt"/>
              </a:rPr>
              <a:t>considerable effort and the assistance of my U.S. Senator’s office, I was able to learn that the old FCC Monitoring Station is still in use.  In correspondence, the Federal Communications Commission replied</a:t>
            </a:r>
            <a:r>
              <a:rPr lang="en-US" dirty="0" smtClean="0">
                <a:solidFill>
                  <a:schemeClr val="accent3">
                    <a:lumMod val="95000"/>
                  </a:schemeClr>
                </a:solidFill>
                <a:latin typeface="+mn-lt"/>
              </a:rPr>
              <a:t>:</a:t>
            </a:r>
            <a:br>
              <a:rPr lang="en-US" dirty="0" smtClean="0">
                <a:solidFill>
                  <a:schemeClr val="accent3">
                    <a:lumMod val="95000"/>
                  </a:schemeClr>
                </a:solidFill>
                <a:latin typeface="+mn-lt"/>
              </a:rPr>
            </a:br>
            <a:r>
              <a:rPr lang="en-US" sz="800" dirty="0" smtClean="0">
                <a:solidFill>
                  <a:schemeClr val="accent3">
                    <a:lumMod val="95000"/>
                  </a:schemeClr>
                </a:solidFill>
                <a:latin typeface="+mn-lt"/>
              </a:rPr>
              <a:t> </a:t>
            </a:r>
            <a:endParaRPr lang="en-US" sz="800" dirty="0">
              <a:solidFill>
                <a:schemeClr val="accent3">
                  <a:lumMod val="95000"/>
                </a:schemeClr>
              </a:solidFill>
              <a:latin typeface="+mn-lt"/>
            </a:endParaRPr>
          </a:p>
          <a:p>
            <a:r>
              <a:rPr lang="en-US" i="1" dirty="0" smtClean="0">
                <a:solidFill>
                  <a:schemeClr val="accent3">
                    <a:lumMod val="95000"/>
                  </a:schemeClr>
                </a:solidFill>
                <a:latin typeface="+mn-lt"/>
              </a:rPr>
              <a:t>“</a:t>
            </a:r>
            <a:r>
              <a:rPr lang="en-US" i="1" dirty="0">
                <a:solidFill>
                  <a:schemeClr val="accent3">
                    <a:lumMod val="95000"/>
                  </a:schemeClr>
                </a:solidFill>
                <a:latin typeface="+mn-lt"/>
              </a:rPr>
              <a:t>The Grand Island Monitoring Station is part of the FCC’s High Frequency Direction Finding (HFDF) network.  This network provides monitoring and interference resolution support for the Federal government, the public safety community, and other FCC licensees.  The network is vital to FCC management of HF spectrum (below 30 MHz) within the U.S. and the enforcement of FCC spectrum rules.  The network operation also provides special monitoring and technical assistance support during and after major emergencies.” </a:t>
            </a:r>
            <a:endParaRPr lang="en-US" dirty="0">
              <a:solidFill>
                <a:schemeClr val="accent3">
                  <a:lumMod val="95000"/>
                </a:schemeClr>
              </a:solidFill>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1587500"/>
            <a:ext cx="6858000" cy="1003300"/>
          </a:xfrm>
        </p:spPr>
        <p:txBody>
          <a:bodyPr/>
          <a:lstStyle/>
          <a:p>
            <a:r>
              <a:rPr lang="en-US" dirty="0" smtClean="0">
                <a:solidFill>
                  <a:srgbClr val="003300"/>
                </a:solidFill>
              </a:rPr>
              <a:t>The FCC Monitoring Station</a:t>
            </a:r>
            <a:br>
              <a:rPr lang="en-US" dirty="0" smtClean="0">
                <a:solidFill>
                  <a:srgbClr val="003300"/>
                </a:solidFill>
              </a:rPr>
            </a:br>
            <a:r>
              <a:rPr lang="en-US" dirty="0" smtClean="0">
                <a:solidFill>
                  <a:srgbClr val="003300"/>
                </a:solidFill>
              </a:rPr>
              <a:t>In Action!</a:t>
            </a:r>
            <a:endParaRPr lang="en-US" dirty="0">
              <a:solidFill>
                <a:srgbClr val="0033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2044700"/>
            <a:ext cx="6858000" cy="1003300"/>
          </a:xfrm>
        </p:spPr>
        <p:txBody>
          <a:bodyPr/>
          <a:lstStyle/>
          <a:p>
            <a:r>
              <a:rPr lang="en-US" sz="1800" b="1" dirty="0" smtClean="0">
                <a:solidFill>
                  <a:srgbClr val="003300"/>
                </a:solidFill>
              </a:rPr>
              <a:t>During the early 1980’s, I had the opportunity to sit in while FCC Engineers actually chased down an “offender” from the Monitoring Station.</a:t>
            </a:r>
            <a:br>
              <a:rPr lang="en-US" sz="1800" b="1" dirty="0" smtClean="0">
                <a:solidFill>
                  <a:srgbClr val="003300"/>
                </a:solidFill>
              </a:rPr>
            </a:br>
            <a:r>
              <a:rPr lang="en-US" sz="1800" b="1" dirty="0" smtClean="0">
                <a:solidFill>
                  <a:srgbClr val="003300"/>
                </a:solidFill>
              </a:rPr>
              <a:t/>
            </a:r>
            <a:br>
              <a:rPr lang="en-US" sz="1800" b="1" dirty="0" smtClean="0">
                <a:solidFill>
                  <a:srgbClr val="003300"/>
                </a:solidFill>
              </a:rPr>
            </a:br>
            <a:r>
              <a:rPr lang="en-US" sz="1800" b="1" dirty="0" smtClean="0">
                <a:solidFill>
                  <a:srgbClr val="003300"/>
                </a:solidFill>
              </a:rPr>
              <a:t>The details of that event is described in the </a:t>
            </a:r>
            <a:r>
              <a:rPr lang="en-US" sz="1800" b="1" i="1" dirty="0" smtClean="0">
                <a:solidFill>
                  <a:srgbClr val="003300"/>
                </a:solidFill>
              </a:rPr>
              <a:t>Popular Communications</a:t>
            </a:r>
            <a:r>
              <a:rPr lang="en-US" sz="1800" b="1" dirty="0" smtClean="0">
                <a:solidFill>
                  <a:srgbClr val="003300"/>
                </a:solidFill>
              </a:rPr>
              <a:t> Magazine Article, and could be </a:t>
            </a:r>
            <a:br>
              <a:rPr lang="en-US" sz="1800" b="1" dirty="0" smtClean="0">
                <a:solidFill>
                  <a:srgbClr val="003300"/>
                </a:solidFill>
              </a:rPr>
            </a:br>
            <a:r>
              <a:rPr lang="en-US" sz="1800" b="1" dirty="0" smtClean="0">
                <a:solidFill>
                  <a:srgbClr val="003300"/>
                </a:solidFill>
              </a:rPr>
              <a:t>something for a future presentation.</a:t>
            </a:r>
            <a:endParaRPr lang="en-US" sz="1800" b="1" dirty="0">
              <a:solidFill>
                <a:srgbClr val="0033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2" descr="Fig01.PNG"/>
          <p:cNvPicPr>
            <a:picLocks noChangeAspect="1"/>
          </p:cNvPicPr>
          <p:nvPr/>
        </p:nvPicPr>
        <p:blipFill>
          <a:blip r:embed="rId3" cstate="print"/>
          <a:stretch>
            <a:fillRect/>
          </a:stretch>
        </p:blipFill>
        <p:spPr>
          <a:xfrm>
            <a:off x="752475" y="228600"/>
            <a:ext cx="7781925" cy="5010150"/>
          </a:xfrm>
          <a:prstGeom prst="rect">
            <a:avLst/>
          </a:prstGeom>
        </p:spPr>
      </p:pic>
      <p:sp>
        <p:nvSpPr>
          <p:cNvPr id="4" name="TextBox 3"/>
          <p:cNvSpPr txBox="1"/>
          <p:nvPr/>
        </p:nvSpPr>
        <p:spPr>
          <a:xfrm>
            <a:off x="76200" y="5334000"/>
            <a:ext cx="8991600" cy="1323439"/>
          </a:xfrm>
          <a:prstGeom prst="rect">
            <a:avLst/>
          </a:prstGeom>
          <a:solidFill>
            <a:schemeClr val="tx1"/>
          </a:solidFill>
        </p:spPr>
        <p:txBody>
          <a:bodyPr wrap="square" rtlCol="0">
            <a:spAutoFit/>
          </a:bodyPr>
          <a:lstStyle/>
          <a:p>
            <a:r>
              <a:rPr lang="en-US" sz="1600" b="1" dirty="0" smtClean="0">
                <a:solidFill>
                  <a:schemeClr val="accent3">
                    <a:lumMod val="95000"/>
                  </a:schemeClr>
                </a:solidFill>
              </a:rPr>
              <a:t>Fig 01: </a:t>
            </a:r>
            <a:r>
              <a:rPr lang="en-US" sz="1600" i="1" dirty="0" smtClean="0">
                <a:solidFill>
                  <a:schemeClr val="accent3">
                    <a:lumMod val="95000"/>
                  </a:schemeClr>
                </a:solidFill>
              </a:rPr>
              <a:t>Postcard – U.S. Monitor Station, Grand Island, Nebr. (Postmarked 1936)</a:t>
            </a:r>
            <a:r>
              <a:rPr lang="en-US" sz="1600" dirty="0" smtClean="0">
                <a:solidFill>
                  <a:schemeClr val="accent3">
                    <a:lumMod val="95000"/>
                  </a:schemeClr>
                </a:solidFill>
              </a:rPr>
              <a:t/>
            </a:r>
            <a:br>
              <a:rPr lang="en-US" sz="1600" dirty="0" smtClean="0">
                <a:solidFill>
                  <a:schemeClr val="accent3">
                    <a:lumMod val="95000"/>
                  </a:schemeClr>
                </a:solidFill>
              </a:rPr>
            </a:br>
            <a:r>
              <a:rPr lang="en-US" sz="1600" dirty="0" smtClean="0">
                <a:solidFill>
                  <a:schemeClr val="accent3">
                    <a:lumMod val="95000"/>
                  </a:schemeClr>
                </a:solidFill>
              </a:rPr>
              <a:t>Auburn Greeting Card Company , Auburn, IN (No Copyright Indicated) From the Author’s Collection.</a:t>
            </a:r>
            <a:br>
              <a:rPr lang="en-US" sz="1600" dirty="0" smtClean="0">
                <a:solidFill>
                  <a:schemeClr val="accent3">
                    <a:lumMod val="95000"/>
                  </a:schemeClr>
                </a:solidFill>
              </a:rPr>
            </a:br>
            <a:r>
              <a:rPr lang="en-US" sz="1600" b="1" dirty="0" smtClean="0">
                <a:solidFill>
                  <a:schemeClr val="accent3">
                    <a:lumMod val="95000"/>
                  </a:schemeClr>
                </a:solidFill>
              </a:rPr>
              <a:t>Caption:</a:t>
            </a:r>
            <a:r>
              <a:rPr lang="en-US" sz="1600" dirty="0" smtClean="0">
                <a:solidFill>
                  <a:schemeClr val="accent3">
                    <a:lumMod val="95000"/>
                  </a:schemeClr>
                </a:solidFill>
              </a:rPr>
              <a:t> Very early photo of the FCC Monitoring Station near Grand Island, Nebraska.  Note the aircraft beacon located to the right.</a:t>
            </a:r>
            <a:endParaRPr lang="en-US" dirty="0">
              <a:solidFill>
                <a:schemeClr val="accent3">
                  <a:lumMod val="95000"/>
                </a:schemeClr>
              </a:solidFill>
            </a:endParaRPr>
          </a:p>
        </p:txBody>
      </p:sp>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447800" y="1752600"/>
            <a:ext cx="7010400" cy="3352800"/>
          </a:xfrm>
        </p:spPr>
        <p:txBody>
          <a:bodyPr/>
          <a:lstStyle/>
          <a:p>
            <a:r>
              <a:rPr lang="en-US" sz="2400" b="1" u="sng" dirty="0" smtClean="0"/>
              <a:t>2016 </a:t>
            </a:r>
            <a:r>
              <a:rPr lang="en-US" sz="2400" b="1" u="sng" dirty="0" smtClean="0"/>
              <a:t>Update:</a:t>
            </a:r>
            <a:r>
              <a:rPr lang="en-US" sz="2400" b="1" dirty="0" smtClean="0"/>
              <a:t> </a:t>
            </a:r>
            <a:r>
              <a:rPr lang="en-US" sz="2000" b="1" dirty="0" smtClean="0"/>
              <a:t/>
            </a:r>
            <a:br>
              <a:rPr lang="en-US" sz="2000" b="1" dirty="0" smtClean="0"/>
            </a:br>
            <a:r>
              <a:rPr lang="en-US" sz="2000" b="1" dirty="0" smtClean="0"/>
              <a:t/>
            </a:r>
            <a:br>
              <a:rPr lang="en-US" sz="2000" b="1" dirty="0" smtClean="0"/>
            </a:br>
            <a:r>
              <a:rPr lang="en-US" sz="2000" dirty="0" smtClean="0"/>
              <a:t>The majority of photographs used in the presentation are from the collection of Randal R. Schulze, from Government Archives, or from the Public Domain.  During February 2016, a number of photos, circa 1975, were submitted to this project by Ernest J. </a:t>
            </a:r>
            <a:r>
              <a:rPr lang="en-US" sz="2000" dirty="0" err="1" smtClean="0"/>
              <a:t>Wesolowski</a:t>
            </a:r>
            <a:r>
              <a:rPr lang="en-US" sz="2000" dirty="0" smtClean="0"/>
              <a:t> and Mark Durenberger of the National Radio Club.  An audio actuality from an interview of James McKinney by Mark Durenberger has also been provided.  These photos and audio files are used by permission.</a:t>
            </a:r>
            <a:br>
              <a:rPr lang="en-US" sz="2000" dirty="0" smtClean="0"/>
            </a:br>
            <a:r>
              <a:rPr lang="en-US" sz="2400" dirty="0" smtClean="0"/>
              <a:t/>
            </a:r>
            <a:br>
              <a:rPr lang="en-US" sz="2400" dirty="0" smtClean="0"/>
            </a:br>
            <a:r>
              <a:rPr lang="en-US" sz="2400" b="1" i="1" dirty="0" smtClean="0"/>
              <a:t>Thank You!</a:t>
            </a:r>
            <a:r>
              <a:rPr lang="en-US" sz="3200" b="1" i="1" dirty="0" smtClean="0"/>
              <a:t> </a:t>
            </a:r>
            <a:endParaRPr lang="en-US" sz="3200"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200" y="5334000"/>
            <a:ext cx="8991600" cy="1323439"/>
          </a:xfrm>
          <a:prstGeom prst="rect">
            <a:avLst/>
          </a:prstGeom>
          <a:solidFill>
            <a:schemeClr val="tx1"/>
          </a:solidFill>
        </p:spPr>
        <p:txBody>
          <a:bodyPr wrap="square" rtlCol="0">
            <a:spAutoFit/>
          </a:bodyPr>
          <a:lstStyle/>
          <a:p>
            <a:r>
              <a:rPr lang="en-US" sz="1600" b="1" dirty="0" smtClean="0">
                <a:solidFill>
                  <a:schemeClr val="bg1">
                    <a:lumMod val="95000"/>
                  </a:schemeClr>
                </a:solidFill>
              </a:rPr>
              <a:t>Fig02:</a:t>
            </a:r>
            <a:r>
              <a:rPr lang="en-US" sz="1600" dirty="0" smtClean="0">
                <a:solidFill>
                  <a:schemeClr val="bg1">
                    <a:lumMod val="95000"/>
                  </a:schemeClr>
                </a:solidFill>
              </a:rPr>
              <a:t> </a:t>
            </a:r>
            <a:r>
              <a:rPr lang="en-US" sz="1600" i="1" dirty="0" smtClean="0">
                <a:solidFill>
                  <a:schemeClr val="bg1">
                    <a:lumMod val="95000"/>
                  </a:schemeClr>
                </a:solidFill>
              </a:rPr>
              <a:t>Postcard – Federal Communications Commission Central Monitoring Station, </a:t>
            </a:r>
            <a:br>
              <a:rPr lang="en-US" sz="1600" i="1" dirty="0" smtClean="0">
                <a:solidFill>
                  <a:schemeClr val="bg1">
                    <a:lumMod val="95000"/>
                  </a:schemeClr>
                </a:solidFill>
              </a:rPr>
            </a:br>
            <a:r>
              <a:rPr lang="en-US" sz="1600" i="1" dirty="0" smtClean="0">
                <a:solidFill>
                  <a:schemeClr val="bg1">
                    <a:lumMod val="95000"/>
                  </a:schemeClr>
                </a:solidFill>
              </a:rPr>
              <a:t>Grand Island, Neb (Postmarked: 1945)</a:t>
            </a:r>
            <a:r>
              <a:rPr lang="en-US" sz="1600" dirty="0" smtClean="0">
                <a:solidFill>
                  <a:schemeClr val="bg1">
                    <a:lumMod val="95000"/>
                  </a:schemeClr>
                </a:solidFill>
              </a:rPr>
              <a:t/>
            </a:r>
            <a:br>
              <a:rPr lang="en-US" sz="1600" dirty="0" smtClean="0">
                <a:solidFill>
                  <a:schemeClr val="bg1">
                    <a:lumMod val="95000"/>
                  </a:schemeClr>
                </a:solidFill>
              </a:rPr>
            </a:br>
            <a:r>
              <a:rPr lang="en-US" sz="1600" dirty="0" smtClean="0">
                <a:solidFill>
                  <a:schemeClr val="bg1">
                    <a:lumMod val="95000"/>
                  </a:schemeClr>
                </a:solidFill>
              </a:rPr>
              <a:t>Genuine </a:t>
            </a:r>
            <a:r>
              <a:rPr lang="en-US" sz="1600" dirty="0" err="1" smtClean="0">
                <a:solidFill>
                  <a:schemeClr val="bg1">
                    <a:lumMod val="95000"/>
                  </a:schemeClr>
                </a:solidFill>
              </a:rPr>
              <a:t>Curteich</a:t>
            </a:r>
            <a:r>
              <a:rPr lang="en-US" sz="1600" dirty="0" smtClean="0">
                <a:solidFill>
                  <a:schemeClr val="bg1">
                    <a:lumMod val="95000"/>
                  </a:schemeClr>
                </a:solidFill>
              </a:rPr>
              <a:t> “C.Y. Art-</a:t>
            </a:r>
            <a:r>
              <a:rPr lang="en-US" sz="1600" dirty="0" err="1" smtClean="0">
                <a:solidFill>
                  <a:schemeClr val="bg1">
                    <a:lumMod val="95000"/>
                  </a:schemeClr>
                </a:solidFill>
              </a:rPr>
              <a:t>Colortone</a:t>
            </a:r>
            <a:r>
              <a:rPr lang="en-US" sz="1600" dirty="0" smtClean="0">
                <a:solidFill>
                  <a:schemeClr val="bg1">
                    <a:lumMod val="95000"/>
                  </a:schemeClr>
                </a:solidFill>
              </a:rPr>
              <a:t>” Postcard.  From the Author’s Collection.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bg1">
                    <a:lumMod val="95000"/>
                  </a:schemeClr>
                </a:solidFill>
              </a:rPr>
              <a:t> An artistic view of the Monitoring Station near Grand Island, Nebraska.  The poles in the background held up wire antennas.</a:t>
            </a:r>
            <a:endParaRPr lang="en-US" dirty="0">
              <a:solidFill>
                <a:schemeClr val="bg1">
                  <a:lumMod val="95000"/>
                </a:schemeClr>
              </a:solidFill>
            </a:endParaRPr>
          </a:p>
        </p:txBody>
      </p:sp>
      <p:pic>
        <p:nvPicPr>
          <p:cNvPr id="5" name="Picture 4" descr="Fig02.PNG"/>
          <p:cNvPicPr>
            <a:picLocks noChangeAspect="1"/>
          </p:cNvPicPr>
          <p:nvPr/>
        </p:nvPicPr>
        <p:blipFill>
          <a:blip r:embed="rId3" cstate="print"/>
          <a:stretch>
            <a:fillRect/>
          </a:stretch>
        </p:blipFill>
        <p:spPr>
          <a:xfrm>
            <a:off x="609600" y="152400"/>
            <a:ext cx="7877175" cy="4981575"/>
          </a:xfrm>
          <a:prstGeom prst="rect">
            <a:avLst/>
          </a:prstGeom>
        </p:spPr>
      </p:pic>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200" y="5486400"/>
            <a:ext cx="8991600" cy="1077218"/>
          </a:xfrm>
          <a:prstGeom prst="rect">
            <a:avLst/>
          </a:prstGeom>
          <a:solidFill>
            <a:schemeClr val="tx1"/>
          </a:solidFill>
        </p:spPr>
        <p:txBody>
          <a:bodyPr wrap="square" rtlCol="0">
            <a:spAutoFit/>
          </a:bodyPr>
          <a:lstStyle/>
          <a:p>
            <a:r>
              <a:rPr lang="en-US" sz="1600" b="1" dirty="0" smtClean="0">
                <a:solidFill>
                  <a:schemeClr val="bg1">
                    <a:lumMod val="95000"/>
                  </a:schemeClr>
                </a:solidFill>
              </a:rPr>
              <a:t>Fig03:</a:t>
            </a:r>
            <a:r>
              <a:rPr lang="en-US" sz="1600" dirty="0" smtClean="0">
                <a:solidFill>
                  <a:schemeClr val="bg1">
                    <a:lumMod val="95000"/>
                  </a:schemeClr>
                </a:solidFill>
              </a:rPr>
              <a:t> </a:t>
            </a:r>
            <a:r>
              <a:rPr lang="en-US" sz="1600" i="1" dirty="0" smtClean="0">
                <a:solidFill>
                  <a:schemeClr val="bg1">
                    <a:lumMod val="95000"/>
                  </a:schemeClr>
                </a:solidFill>
              </a:rPr>
              <a:t>Monitoring Room, North Half, Primary and Secondary Standard, and All Wave Receiver. </a:t>
            </a:r>
            <a:br>
              <a:rPr lang="en-US" sz="1600" i="1" dirty="0" smtClean="0">
                <a:solidFill>
                  <a:schemeClr val="bg1">
                    <a:lumMod val="95000"/>
                  </a:schemeClr>
                </a:solidFill>
              </a:rPr>
            </a:br>
            <a:r>
              <a:rPr lang="en-US" sz="1600" i="1" dirty="0" smtClean="0">
                <a:solidFill>
                  <a:schemeClr val="bg1">
                    <a:lumMod val="95000"/>
                  </a:schemeClr>
                </a:solidFill>
              </a:rPr>
              <a:t>Grand Island, 1932.  </a:t>
            </a:r>
            <a:r>
              <a:rPr lang="en-US" sz="1600" dirty="0" smtClean="0">
                <a:solidFill>
                  <a:schemeClr val="bg1">
                    <a:lumMod val="95000"/>
                  </a:schemeClr>
                </a:solidFill>
              </a:rPr>
              <a:t>US Government Photo.</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bg1">
                    <a:lumMod val="95000"/>
                  </a:schemeClr>
                </a:solidFill>
              </a:rPr>
              <a:t> A view in the Monitoring Room within the north side of the building as it appeared in 1932.  This is the same room observed by the author in the early 1980’s.</a:t>
            </a:r>
            <a:endParaRPr lang="en-US" dirty="0">
              <a:solidFill>
                <a:schemeClr val="bg1">
                  <a:lumMod val="95000"/>
                </a:schemeClr>
              </a:solidFill>
            </a:endParaRPr>
          </a:p>
        </p:txBody>
      </p:sp>
      <p:pic>
        <p:nvPicPr>
          <p:cNvPr id="6" name="Picture 5" descr="Fig03.PNG"/>
          <p:cNvPicPr>
            <a:picLocks noChangeAspect="1"/>
          </p:cNvPicPr>
          <p:nvPr/>
        </p:nvPicPr>
        <p:blipFill>
          <a:blip r:embed="rId3" cstate="print"/>
          <a:stretch>
            <a:fillRect/>
          </a:stretch>
        </p:blipFill>
        <p:spPr>
          <a:xfrm>
            <a:off x="972766" y="228600"/>
            <a:ext cx="6952034" cy="5105400"/>
          </a:xfrm>
          <a:prstGeom prst="rect">
            <a:avLst/>
          </a:prstGeom>
        </p:spPr>
      </p:pic>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5382161"/>
            <a:ext cx="8991600" cy="1323439"/>
          </a:xfrm>
          <a:prstGeom prst="rect">
            <a:avLst/>
          </a:prstGeom>
          <a:solidFill>
            <a:schemeClr val="tx1"/>
          </a:solidFill>
        </p:spPr>
        <p:txBody>
          <a:bodyPr wrap="square" rtlCol="0">
            <a:spAutoFit/>
          </a:bodyPr>
          <a:lstStyle/>
          <a:p>
            <a:r>
              <a:rPr lang="en-US" sz="1600" b="1" dirty="0" smtClean="0">
                <a:solidFill>
                  <a:schemeClr val="bg1">
                    <a:lumMod val="95000"/>
                  </a:schemeClr>
                </a:solidFill>
              </a:rPr>
              <a:t>Fig04:</a:t>
            </a:r>
            <a:r>
              <a:rPr lang="en-US" sz="1600" dirty="0" smtClean="0">
                <a:solidFill>
                  <a:schemeClr val="bg1">
                    <a:lumMod val="95000"/>
                  </a:schemeClr>
                </a:solidFill>
              </a:rPr>
              <a:t> </a:t>
            </a:r>
            <a:r>
              <a:rPr lang="en-US" sz="1600" i="1" dirty="0" smtClean="0">
                <a:solidFill>
                  <a:schemeClr val="bg1">
                    <a:lumMod val="95000"/>
                  </a:schemeClr>
                </a:solidFill>
              </a:rPr>
              <a:t>Photo attached to National Park Service Form: 10-300, “Nomination to National Register </a:t>
            </a:r>
            <a:br>
              <a:rPr lang="en-US" sz="1600" i="1" dirty="0" smtClean="0">
                <a:solidFill>
                  <a:schemeClr val="bg1">
                    <a:lumMod val="95000"/>
                  </a:schemeClr>
                </a:solidFill>
              </a:rPr>
            </a:br>
            <a:r>
              <a:rPr lang="en-US" sz="1600" i="1" dirty="0" smtClean="0">
                <a:solidFill>
                  <a:schemeClr val="bg1">
                    <a:lumMod val="95000"/>
                  </a:schemeClr>
                </a:solidFill>
              </a:rPr>
              <a:t>of Historic Places” January 16, 1972.  </a:t>
            </a:r>
            <a:r>
              <a:rPr lang="en-US" sz="1600" dirty="0" smtClean="0">
                <a:solidFill>
                  <a:schemeClr val="bg1">
                    <a:lumMod val="95000"/>
                  </a:schemeClr>
                </a:solidFill>
              </a:rPr>
              <a:t>US Government Photo. </a:t>
            </a:r>
            <a:br>
              <a:rPr lang="en-US" sz="1600" dirty="0" smtClean="0">
                <a:solidFill>
                  <a:schemeClr val="bg1">
                    <a:lumMod val="95000"/>
                  </a:schemeClr>
                </a:solidFill>
              </a:rPr>
            </a:br>
            <a:r>
              <a:rPr lang="en-US" sz="1600" b="1" dirty="0" smtClean="0">
                <a:solidFill>
                  <a:schemeClr val="bg1">
                    <a:lumMod val="95000"/>
                  </a:schemeClr>
                </a:solidFill>
              </a:rPr>
              <a:t>Caption: </a:t>
            </a:r>
            <a:r>
              <a:rPr lang="en-US" sz="1600" dirty="0" smtClean="0">
                <a:solidFill>
                  <a:schemeClr val="bg1">
                    <a:lumMod val="95000"/>
                  </a:schemeClr>
                </a:solidFill>
              </a:rPr>
              <a:t>This photo was attached the 1972 application to add the FCC Monitoring Station to the Register of Historic Places. </a:t>
            </a:r>
            <a:r>
              <a:rPr lang="en-US" sz="1600" b="1" dirty="0" smtClean="0">
                <a:solidFill>
                  <a:schemeClr val="bg1">
                    <a:lumMod val="95000"/>
                  </a:schemeClr>
                </a:solidFill>
              </a:rPr>
              <a:t> </a:t>
            </a:r>
            <a:r>
              <a:rPr lang="en-US" sz="1600" dirty="0" smtClean="0">
                <a:solidFill>
                  <a:schemeClr val="bg1">
                    <a:lumMod val="95000"/>
                  </a:schemeClr>
                </a:solidFill>
              </a:rPr>
              <a:t>The</a:t>
            </a:r>
            <a:r>
              <a:rPr lang="en-US" sz="1600" b="1" dirty="0" smtClean="0">
                <a:solidFill>
                  <a:schemeClr val="bg1">
                    <a:lumMod val="95000"/>
                  </a:schemeClr>
                </a:solidFill>
              </a:rPr>
              <a:t> a</a:t>
            </a:r>
            <a:r>
              <a:rPr lang="en-US" sz="1600" dirty="0" smtClean="0">
                <a:solidFill>
                  <a:schemeClr val="bg1">
                    <a:lumMod val="95000"/>
                  </a:schemeClr>
                </a:solidFill>
              </a:rPr>
              <a:t>ctual date of this photo is unknown.  However, the similarity of this photo to the post card (Fig02) is striking.  This may be from around the era of World War II.</a:t>
            </a:r>
            <a:endParaRPr lang="en-US" dirty="0">
              <a:solidFill>
                <a:schemeClr val="bg1">
                  <a:lumMod val="95000"/>
                </a:schemeClr>
              </a:solidFill>
            </a:endParaRPr>
          </a:p>
        </p:txBody>
      </p:sp>
      <p:pic>
        <p:nvPicPr>
          <p:cNvPr id="5" name="Picture 4" descr="Fig04.PNG"/>
          <p:cNvPicPr>
            <a:picLocks noChangeAspect="1"/>
          </p:cNvPicPr>
          <p:nvPr/>
        </p:nvPicPr>
        <p:blipFill>
          <a:blip r:embed="rId3" cstate="print"/>
          <a:stretch>
            <a:fillRect/>
          </a:stretch>
        </p:blipFill>
        <p:spPr>
          <a:xfrm>
            <a:off x="838200" y="76200"/>
            <a:ext cx="7543800" cy="5225603"/>
          </a:xfrm>
          <a:prstGeom prst="rect">
            <a:avLst/>
          </a:prstGeom>
        </p:spPr>
      </p:pic>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4876800"/>
            <a:ext cx="8839200" cy="1569660"/>
          </a:xfrm>
          <a:prstGeom prst="rect">
            <a:avLst/>
          </a:prstGeom>
          <a:solidFill>
            <a:schemeClr val="tx1"/>
          </a:solidFill>
        </p:spPr>
        <p:txBody>
          <a:bodyPr wrap="square" rtlCol="0">
            <a:spAutoFit/>
          </a:bodyPr>
          <a:lstStyle/>
          <a:p>
            <a:r>
              <a:rPr lang="en-US" sz="1600" b="1" dirty="0" smtClean="0">
                <a:solidFill>
                  <a:schemeClr val="bg1">
                    <a:lumMod val="95000"/>
                  </a:schemeClr>
                </a:solidFill>
              </a:rPr>
              <a:t>Fig05:</a:t>
            </a:r>
            <a:r>
              <a:rPr lang="en-US" sz="1600" dirty="0" smtClean="0">
                <a:solidFill>
                  <a:schemeClr val="bg1">
                    <a:lumMod val="95000"/>
                  </a:schemeClr>
                </a:solidFill>
              </a:rPr>
              <a:t> </a:t>
            </a:r>
            <a:r>
              <a:rPr lang="en-US" sz="1600" i="1" dirty="0" smtClean="0">
                <a:solidFill>
                  <a:schemeClr val="bg1">
                    <a:lumMod val="95000"/>
                  </a:schemeClr>
                </a:solidFill>
              </a:rPr>
              <a:t>July 27, 2012 Photo, Front View of FCC Station, Grand Island, Nebraska as it appears today.</a:t>
            </a:r>
            <a:br>
              <a:rPr lang="en-US" sz="1600" i="1" dirty="0" smtClean="0">
                <a:solidFill>
                  <a:schemeClr val="bg1">
                    <a:lumMod val="95000"/>
                  </a:schemeClr>
                </a:solidFill>
              </a:rPr>
            </a:br>
            <a:r>
              <a:rPr lang="en-US" sz="1600" dirty="0" smtClean="0">
                <a:solidFill>
                  <a:schemeClr val="bg1">
                    <a:lumMod val="95000"/>
                  </a:schemeClr>
                </a:solidFill>
              </a:rPr>
              <a:t>Public Domain, </a:t>
            </a:r>
            <a:r>
              <a:rPr lang="en-US" sz="1600" u="sng" dirty="0" smtClean="0">
                <a:solidFill>
                  <a:schemeClr val="bg1">
                    <a:lumMod val="95000"/>
                  </a:schemeClr>
                </a:solidFill>
                <a:hlinkClick r:id="rId3" tooltip="w:en:Creative Commons"/>
              </a:rPr>
              <a:t>Creative Commons</a:t>
            </a:r>
            <a:r>
              <a:rPr lang="en-US" sz="1600" dirty="0" smtClean="0">
                <a:solidFill>
                  <a:schemeClr val="bg1">
                    <a:lumMod val="95000"/>
                  </a:schemeClr>
                </a:solidFill>
              </a:rPr>
              <a:t> </a:t>
            </a:r>
            <a:r>
              <a:rPr lang="en-US" sz="1600" u="sng" dirty="0" smtClean="0">
                <a:solidFill>
                  <a:schemeClr val="bg1">
                    <a:lumMod val="95000"/>
                  </a:schemeClr>
                </a:solidFill>
                <a:hlinkClick r:id="rId4"/>
              </a:rPr>
              <a:t>CC0 1.0 Universal Public Domain Dedication</a:t>
            </a:r>
            <a:r>
              <a:rPr lang="en-US" sz="1600" dirty="0" smtClean="0">
                <a:solidFill>
                  <a:schemeClr val="bg1">
                    <a:lumMod val="95000"/>
                  </a:schemeClr>
                </a:solidFill>
              </a:rPr>
              <a:t> *</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bg1">
                    <a:lumMod val="95000"/>
                  </a:schemeClr>
                </a:solidFill>
              </a:rPr>
              <a:t> This is a view of the FCC Monitoring Station near Grand Island, Nebraska as it appears today.  With exception to the shaggy grass growing on the gravel drive, it appears much as it did in the 1980’s. </a:t>
            </a:r>
            <a:endParaRPr lang="en-US" dirty="0">
              <a:solidFill>
                <a:schemeClr val="bg1">
                  <a:lumMod val="95000"/>
                </a:schemeClr>
              </a:solidFill>
            </a:endParaRPr>
          </a:p>
        </p:txBody>
      </p:sp>
      <p:pic>
        <p:nvPicPr>
          <p:cNvPr id="7" name="Picture 6" descr="Fig05.PNG"/>
          <p:cNvPicPr>
            <a:picLocks noChangeAspect="1"/>
          </p:cNvPicPr>
          <p:nvPr/>
        </p:nvPicPr>
        <p:blipFill>
          <a:blip r:embed="rId5" cstate="print"/>
          <a:stretch>
            <a:fillRect/>
          </a:stretch>
        </p:blipFill>
        <p:spPr>
          <a:xfrm>
            <a:off x="346370" y="228600"/>
            <a:ext cx="8721430" cy="4495800"/>
          </a:xfrm>
          <a:prstGeom prst="rect">
            <a:avLst/>
          </a:prstGeom>
        </p:spPr>
      </p:pic>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5029200"/>
            <a:ext cx="8763000" cy="1600438"/>
          </a:xfrm>
          <a:prstGeom prst="rect">
            <a:avLst/>
          </a:prstGeom>
          <a:solidFill>
            <a:schemeClr val="tx1"/>
          </a:solidFill>
        </p:spPr>
        <p:txBody>
          <a:bodyPr wrap="square" rtlCol="0">
            <a:spAutoFit/>
          </a:bodyPr>
          <a:lstStyle/>
          <a:p>
            <a:r>
              <a:rPr lang="en-US" sz="1600" b="1" dirty="0" smtClean="0">
                <a:solidFill>
                  <a:schemeClr val="bg1">
                    <a:lumMod val="95000"/>
                  </a:schemeClr>
                </a:solidFill>
              </a:rPr>
              <a:t>Fig06:</a:t>
            </a:r>
            <a:r>
              <a:rPr lang="en-US" sz="1600" dirty="0" smtClean="0">
                <a:solidFill>
                  <a:schemeClr val="bg1">
                    <a:lumMod val="95000"/>
                  </a:schemeClr>
                </a:solidFill>
              </a:rPr>
              <a:t> </a:t>
            </a:r>
            <a:r>
              <a:rPr lang="en-US" sz="1600" i="1" dirty="0" smtClean="0">
                <a:solidFill>
                  <a:schemeClr val="bg1">
                    <a:lumMod val="95000"/>
                  </a:schemeClr>
                </a:solidFill>
              </a:rPr>
              <a:t>July 27, 2012 Photo, Address View of FCC Station, Grand Island, Nebraska as it appears today.</a:t>
            </a:r>
            <a:r>
              <a:rPr lang="en-US" sz="1600" dirty="0" smtClean="0">
                <a:solidFill>
                  <a:schemeClr val="bg1">
                    <a:lumMod val="95000"/>
                  </a:schemeClr>
                </a:solidFill>
              </a:rPr>
              <a:t/>
            </a:r>
            <a:br>
              <a:rPr lang="en-US" sz="1600" dirty="0" smtClean="0">
                <a:solidFill>
                  <a:schemeClr val="bg1">
                    <a:lumMod val="95000"/>
                  </a:schemeClr>
                </a:solidFill>
              </a:rPr>
            </a:br>
            <a:r>
              <a:rPr lang="en-US" sz="1600" dirty="0" smtClean="0">
                <a:solidFill>
                  <a:schemeClr val="bg1">
                    <a:lumMod val="95000"/>
                  </a:schemeClr>
                </a:solidFill>
              </a:rPr>
              <a:t>Photo Public Domain, </a:t>
            </a:r>
            <a:r>
              <a:rPr lang="en-US" sz="1600" u="sng" dirty="0" smtClean="0">
                <a:solidFill>
                  <a:schemeClr val="bg1">
                    <a:lumMod val="95000"/>
                  </a:schemeClr>
                </a:solidFill>
                <a:hlinkClick r:id="rId3" tooltip="w:en:Creative Commons"/>
              </a:rPr>
              <a:t>Creative Commons</a:t>
            </a:r>
            <a:r>
              <a:rPr lang="en-US" sz="1600" dirty="0" smtClean="0">
                <a:solidFill>
                  <a:schemeClr val="bg1">
                    <a:lumMod val="95000"/>
                  </a:schemeClr>
                </a:solidFill>
              </a:rPr>
              <a:t> </a:t>
            </a:r>
            <a:r>
              <a:rPr lang="en-US" sz="1600" u="sng" dirty="0" smtClean="0">
                <a:solidFill>
                  <a:schemeClr val="bg1">
                    <a:lumMod val="95000"/>
                  </a:schemeClr>
                </a:solidFill>
                <a:hlinkClick r:id="rId4"/>
              </a:rPr>
              <a:t>CC0 1.0 Universal Public Domain Dedication</a:t>
            </a:r>
            <a:r>
              <a:rPr lang="en-US" sz="1600" dirty="0" smtClean="0">
                <a:solidFill>
                  <a:schemeClr val="bg1">
                    <a:lumMod val="95000"/>
                  </a:schemeClr>
                </a:solidFill>
              </a:rPr>
              <a:t> *</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bg1">
                    <a:lumMod val="95000"/>
                  </a:schemeClr>
                </a:solidFill>
              </a:rPr>
              <a:t> This is a view of the FCC Monitoring Station near Grand Island, Nebraska as it appears today.  View is from the northwest, showing the street address plaque. </a:t>
            </a:r>
          </a:p>
          <a:p>
            <a:endParaRPr lang="en-US" dirty="0">
              <a:solidFill>
                <a:schemeClr val="bg1">
                  <a:lumMod val="95000"/>
                </a:schemeClr>
              </a:solidFill>
            </a:endParaRPr>
          </a:p>
        </p:txBody>
      </p:sp>
      <p:pic>
        <p:nvPicPr>
          <p:cNvPr id="5" name="Picture 4" descr="Fig06.PNG"/>
          <p:cNvPicPr>
            <a:picLocks noChangeAspect="1"/>
          </p:cNvPicPr>
          <p:nvPr/>
        </p:nvPicPr>
        <p:blipFill>
          <a:blip r:embed="rId5" cstate="print"/>
          <a:stretch>
            <a:fillRect/>
          </a:stretch>
        </p:blipFill>
        <p:spPr>
          <a:xfrm>
            <a:off x="152400" y="293727"/>
            <a:ext cx="8915400" cy="4583073"/>
          </a:xfrm>
          <a:prstGeom prst="rect">
            <a:avLst/>
          </a:prstGeom>
        </p:spPr>
      </p:pic>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5229761"/>
            <a:ext cx="8763000" cy="1323439"/>
          </a:xfrm>
          <a:prstGeom prst="rect">
            <a:avLst/>
          </a:prstGeom>
          <a:solidFill>
            <a:schemeClr val="tx1"/>
          </a:solidFill>
        </p:spPr>
        <p:txBody>
          <a:bodyPr wrap="square" rtlCol="0">
            <a:spAutoFit/>
          </a:bodyPr>
          <a:lstStyle/>
          <a:p>
            <a:r>
              <a:rPr lang="en-US" sz="1600" b="1" dirty="0" smtClean="0">
                <a:solidFill>
                  <a:schemeClr val="bg1">
                    <a:lumMod val="95000"/>
                  </a:schemeClr>
                </a:solidFill>
              </a:rPr>
              <a:t>Fig07:</a:t>
            </a:r>
            <a:r>
              <a:rPr lang="en-US" sz="1600" dirty="0" smtClean="0">
                <a:solidFill>
                  <a:schemeClr val="bg1">
                    <a:lumMod val="95000"/>
                  </a:schemeClr>
                </a:solidFill>
              </a:rPr>
              <a:t> </a:t>
            </a:r>
            <a:r>
              <a:rPr lang="en-US" sz="1600" i="1" dirty="0" smtClean="0">
                <a:solidFill>
                  <a:schemeClr val="bg1">
                    <a:lumMod val="95000"/>
                  </a:schemeClr>
                </a:solidFill>
              </a:rPr>
              <a:t>July 27, 2012  Photo, View of the FCC Station, Grand Island, Nebraska as it appears today.</a:t>
            </a:r>
            <a:br>
              <a:rPr lang="en-US" sz="1600" i="1" dirty="0" smtClean="0">
                <a:solidFill>
                  <a:schemeClr val="bg1">
                    <a:lumMod val="95000"/>
                  </a:schemeClr>
                </a:solidFill>
              </a:rPr>
            </a:br>
            <a:r>
              <a:rPr lang="en-US" sz="1600" dirty="0" smtClean="0">
                <a:solidFill>
                  <a:schemeClr val="bg1">
                    <a:lumMod val="95000"/>
                  </a:schemeClr>
                </a:solidFill>
              </a:rPr>
              <a:t>Public Domain, </a:t>
            </a:r>
            <a:r>
              <a:rPr lang="en-US" sz="1600" u="sng" dirty="0" smtClean="0">
                <a:solidFill>
                  <a:schemeClr val="bg1">
                    <a:lumMod val="95000"/>
                  </a:schemeClr>
                </a:solidFill>
                <a:hlinkClick r:id="rId3" tooltip="w:en:Creative Commons"/>
              </a:rPr>
              <a:t>Creative Commons</a:t>
            </a:r>
            <a:r>
              <a:rPr lang="en-US" sz="1600" dirty="0" smtClean="0">
                <a:solidFill>
                  <a:schemeClr val="bg1">
                    <a:lumMod val="95000"/>
                  </a:schemeClr>
                </a:solidFill>
              </a:rPr>
              <a:t> </a:t>
            </a:r>
            <a:r>
              <a:rPr lang="en-US" sz="1600" u="sng" dirty="0" smtClean="0">
                <a:solidFill>
                  <a:schemeClr val="bg1">
                    <a:lumMod val="95000"/>
                  </a:schemeClr>
                </a:solidFill>
                <a:hlinkClick r:id="rId4"/>
              </a:rPr>
              <a:t>CC0 1.0 Universal Public Domain Dedication</a:t>
            </a:r>
            <a:r>
              <a:rPr lang="en-US" sz="1600" dirty="0" smtClean="0">
                <a:solidFill>
                  <a:schemeClr val="bg1">
                    <a:lumMod val="95000"/>
                  </a:schemeClr>
                </a:solidFill>
              </a:rPr>
              <a:t> *</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bg1">
                    <a:lumMod val="95000"/>
                  </a:schemeClr>
                </a:solidFill>
              </a:rPr>
              <a:t> This is a view of the FCC Monitoring Station near Grand Island, Nebraska as it appears today.  View is from the southwest.  The aircraft beacon is no longer there.</a:t>
            </a:r>
            <a:endParaRPr lang="en-US" dirty="0">
              <a:solidFill>
                <a:schemeClr val="bg1">
                  <a:lumMod val="95000"/>
                </a:schemeClr>
              </a:solidFill>
            </a:endParaRPr>
          </a:p>
        </p:txBody>
      </p:sp>
      <p:pic>
        <p:nvPicPr>
          <p:cNvPr id="6" name="Picture 5" descr="Fig07.PNG"/>
          <p:cNvPicPr>
            <a:picLocks noChangeAspect="1"/>
          </p:cNvPicPr>
          <p:nvPr/>
        </p:nvPicPr>
        <p:blipFill>
          <a:blip r:embed="rId5" cstate="print"/>
          <a:stretch>
            <a:fillRect/>
          </a:stretch>
        </p:blipFill>
        <p:spPr>
          <a:xfrm>
            <a:off x="381000" y="228600"/>
            <a:ext cx="8686800" cy="4869359"/>
          </a:xfrm>
          <a:prstGeom prst="rect">
            <a:avLst/>
          </a:prstGeom>
        </p:spPr>
      </p:pic>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82161"/>
            <a:ext cx="8763000" cy="1323439"/>
          </a:xfrm>
          <a:prstGeom prst="rect">
            <a:avLst/>
          </a:prstGeom>
          <a:solidFill>
            <a:schemeClr val="tx1"/>
          </a:solidFill>
        </p:spPr>
        <p:txBody>
          <a:bodyPr wrap="square" rtlCol="0">
            <a:spAutoFit/>
          </a:bodyPr>
          <a:lstStyle/>
          <a:p>
            <a:r>
              <a:rPr lang="en-US" sz="1600" b="1" dirty="0" smtClean="0">
                <a:solidFill>
                  <a:schemeClr val="bg1">
                    <a:lumMod val="95000"/>
                  </a:schemeClr>
                </a:solidFill>
              </a:rPr>
              <a:t>FigW01:</a:t>
            </a:r>
            <a:r>
              <a:rPr lang="en-US" sz="1600" dirty="0" smtClean="0">
                <a:solidFill>
                  <a:schemeClr val="bg1">
                    <a:lumMod val="95000"/>
                  </a:schemeClr>
                </a:solidFill>
              </a:rPr>
              <a:t> </a:t>
            </a:r>
            <a:r>
              <a:rPr lang="en-US" sz="1600" i="1" dirty="0" smtClean="0">
                <a:solidFill>
                  <a:schemeClr val="bg1">
                    <a:lumMod val="95000"/>
                  </a:schemeClr>
                </a:solidFill>
              </a:rPr>
              <a:t>Summer 1975 Photo, View of the FCC Station, Grand Island, Nebraska as it appeared in 1975.  </a:t>
            </a:r>
            <a:r>
              <a:rPr lang="en-US" sz="1600" dirty="0" smtClean="0">
                <a:solidFill>
                  <a:schemeClr val="bg1">
                    <a:lumMod val="95000"/>
                  </a:schemeClr>
                </a:solidFill>
              </a:rPr>
              <a:t>From the Ernest J. </a:t>
            </a:r>
            <a:r>
              <a:rPr lang="en-US" sz="1600" dirty="0" err="1" smtClean="0">
                <a:solidFill>
                  <a:schemeClr val="bg1">
                    <a:lumMod val="95000"/>
                  </a:schemeClr>
                </a:solidFill>
              </a:rPr>
              <a:t>Weslowski</a:t>
            </a:r>
            <a:r>
              <a:rPr lang="en-US" sz="1600" dirty="0" smtClean="0">
                <a:solidFill>
                  <a:schemeClr val="bg1">
                    <a:lumMod val="95000"/>
                  </a:schemeClr>
                </a:solidFill>
              </a:rPr>
              <a:t> Collection.  Used by Permission.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accent3"/>
                </a:solidFill>
              </a:rPr>
              <a:t>  I remember taking a tour back in the Summer of 1975 with the Lincoln Ham Club and them letting us use their RACAL Receivers and Beverage antennas.  I can still hear KNBR-680 with KFEQ in St. Joe on the air. </a:t>
            </a:r>
            <a:endParaRPr lang="en-US" dirty="0">
              <a:solidFill>
                <a:schemeClr val="accent3"/>
              </a:solidFill>
            </a:endParaRPr>
          </a:p>
        </p:txBody>
      </p:sp>
      <p:pic>
        <p:nvPicPr>
          <p:cNvPr id="4099" name="Picture 3" descr="C:\Users\Schulze Win7 Lap\Desktop\FCC-GI Photos 1975\Carl014-2.jpg"/>
          <p:cNvPicPr>
            <a:picLocks noChangeAspect="1" noChangeArrowheads="1"/>
          </p:cNvPicPr>
          <p:nvPr/>
        </p:nvPicPr>
        <p:blipFill>
          <a:blip r:embed="rId2" cstate="print"/>
          <a:srcRect/>
          <a:stretch>
            <a:fillRect/>
          </a:stretch>
        </p:blipFill>
        <p:spPr bwMode="auto">
          <a:xfrm>
            <a:off x="990601" y="375264"/>
            <a:ext cx="7696200" cy="4882536"/>
          </a:xfrm>
          <a:prstGeom prst="rect">
            <a:avLst/>
          </a:prstGeom>
          <a:noFill/>
        </p:spPr>
      </p:pic>
      <p:sp>
        <p:nvSpPr>
          <p:cNvPr id="6146" name="Rectangle 2"/>
          <p:cNvSpPr>
            <a:spLocks noGrp="1" noChangeArrowheads="1"/>
          </p:cNvSpPr>
          <p:nvPr>
            <p:ph type="title"/>
          </p:nvPr>
        </p:nvSpPr>
        <p:spPr>
          <a:xfrm>
            <a:off x="5029200" y="6096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chulze Win7 Lap\Desktop\FCC-GI Photos 1975\Carl018-2.jpg"/>
          <p:cNvPicPr>
            <a:picLocks noChangeAspect="1" noChangeArrowheads="1"/>
          </p:cNvPicPr>
          <p:nvPr/>
        </p:nvPicPr>
        <p:blipFill>
          <a:blip r:embed="rId2" cstate="print"/>
          <a:srcRect/>
          <a:stretch>
            <a:fillRect/>
          </a:stretch>
        </p:blipFill>
        <p:spPr bwMode="auto">
          <a:xfrm>
            <a:off x="453736" y="228600"/>
            <a:ext cx="8309264" cy="4940643"/>
          </a:xfrm>
          <a:prstGeom prst="rect">
            <a:avLst/>
          </a:prstGeom>
          <a:noFill/>
        </p:spPr>
      </p:pic>
      <p:sp>
        <p:nvSpPr>
          <p:cNvPr id="6146" name="Rectangle 2"/>
          <p:cNvSpPr>
            <a:spLocks noGrp="1" noChangeArrowheads="1"/>
          </p:cNvSpPr>
          <p:nvPr>
            <p:ph type="title"/>
          </p:nvPr>
        </p:nvSpPr>
        <p:spPr>
          <a:xfrm>
            <a:off x="4953000" y="3048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
        <p:nvSpPr>
          <p:cNvPr id="7" name="TextBox 6"/>
          <p:cNvSpPr txBox="1"/>
          <p:nvPr/>
        </p:nvSpPr>
        <p:spPr>
          <a:xfrm>
            <a:off x="228600" y="5334000"/>
            <a:ext cx="8763000" cy="1569660"/>
          </a:xfrm>
          <a:prstGeom prst="rect">
            <a:avLst/>
          </a:prstGeom>
          <a:solidFill>
            <a:schemeClr val="tx1"/>
          </a:solidFill>
        </p:spPr>
        <p:txBody>
          <a:bodyPr wrap="square" rtlCol="0">
            <a:spAutoFit/>
          </a:bodyPr>
          <a:lstStyle/>
          <a:p>
            <a:r>
              <a:rPr lang="en-US" sz="1600" b="1" dirty="0" smtClean="0">
                <a:solidFill>
                  <a:schemeClr val="bg1">
                    <a:lumMod val="95000"/>
                  </a:schemeClr>
                </a:solidFill>
              </a:rPr>
              <a:t>FigW02:</a:t>
            </a:r>
            <a:r>
              <a:rPr lang="en-US" sz="1600" dirty="0" smtClean="0">
                <a:solidFill>
                  <a:schemeClr val="bg1">
                    <a:lumMod val="95000"/>
                  </a:schemeClr>
                </a:solidFill>
              </a:rPr>
              <a:t> </a:t>
            </a:r>
            <a:r>
              <a:rPr lang="en-US" sz="1600" i="1" dirty="0" smtClean="0">
                <a:solidFill>
                  <a:schemeClr val="bg1">
                    <a:lumMod val="95000"/>
                  </a:schemeClr>
                </a:solidFill>
              </a:rPr>
              <a:t>Summer 1975 Photo, View of the FCC Station, Grand Island, View of the “Antenna Farm” looking North from the front entrance area.  </a:t>
            </a:r>
            <a:r>
              <a:rPr lang="en-US" sz="1600" dirty="0" smtClean="0">
                <a:solidFill>
                  <a:schemeClr val="bg1">
                    <a:lumMod val="95000"/>
                  </a:schemeClr>
                </a:solidFill>
              </a:rPr>
              <a:t>From the Ernest J. </a:t>
            </a:r>
            <a:r>
              <a:rPr lang="en-US" sz="1600" dirty="0" err="1" smtClean="0">
                <a:solidFill>
                  <a:schemeClr val="bg1">
                    <a:lumMod val="95000"/>
                  </a:schemeClr>
                </a:solidFill>
              </a:rPr>
              <a:t>Weslowski</a:t>
            </a:r>
            <a:r>
              <a:rPr lang="en-US" sz="1600" dirty="0" smtClean="0">
                <a:solidFill>
                  <a:schemeClr val="bg1">
                    <a:lumMod val="95000"/>
                  </a:schemeClr>
                </a:solidFill>
              </a:rPr>
              <a:t> Collection.  Used by Permission.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accent3"/>
                </a:solidFill>
              </a:rPr>
              <a:t>  I remember taking a tour back in the Summer of 1975 with the Lincoln Ham Club and them letting us use their RACAL Receivers and Beverage antennas.  I can still hear KNBR-680 with KFEQ in St. Joe on the air. </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0"/>
            <a:ext cx="8763000" cy="1569660"/>
          </a:xfrm>
          <a:prstGeom prst="rect">
            <a:avLst/>
          </a:prstGeom>
          <a:solidFill>
            <a:schemeClr val="tx1"/>
          </a:solidFill>
        </p:spPr>
        <p:txBody>
          <a:bodyPr wrap="square" rtlCol="0">
            <a:spAutoFit/>
          </a:bodyPr>
          <a:lstStyle/>
          <a:p>
            <a:r>
              <a:rPr lang="en-US" sz="1600" b="1" dirty="0" smtClean="0">
                <a:solidFill>
                  <a:schemeClr val="bg1">
                    <a:lumMod val="95000"/>
                  </a:schemeClr>
                </a:solidFill>
              </a:rPr>
              <a:t>FigW03:</a:t>
            </a:r>
            <a:r>
              <a:rPr lang="en-US" sz="1600" dirty="0" smtClean="0">
                <a:solidFill>
                  <a:schemeClr val="bg1">
                    <a:lumMod val="95000"/>
                  </a:schemeClr>
                </a:solidFill>
              </a:rPr>
              <a:t> </a:t>
            </a:r>
            <a:r>
              <a:rPr lang="en-US" sz="1600" i="1" dirty="0" smtClean="0">
                <a:solidFill>
                  <a:schemeClr val="bg1">
                    <a:lumMod val="95000"/>
                  </a:schemeClr>
                </a:solidFill>
              </a:rPr>
              <a:t>Summer 1975 Photo, View of the FCC Station, Grand Island, View of the “Antenna Farm” looking Southeast from the front entrance area.  </a:t>
            </a:r>
            <a:r>
              <a:rPr lang="en-US" sz="1600" dirty="0" smtClean="0">
                <a:solidFill>
                  <a:schemeClr val="bg1">
                    <a:lumMod val="95000"/>
                  </a:schemeClr>
                </a:solidFill>
              </a:rPr>
              <a:t>From the Ernest J. </a:t>
            </a:r>
            <a:r>
              <a:rPr lang="en-US" sz="1600" dirty="0" err="1" smtClean="0">
                <a:solidFill>
                  <a:schemeClr val="bg1">
                    <a:lumMod val="95000"/>
                  </a:schemeClr>
                </a:solidFill>
              </a:rPr>
              <a:t>Weslowski</a:t>
            </a:r>
            <a:r>
              <a:rPr lang="en-US" sz="1600" dirty="0" smtClean="0">
                <a:solidFill>
                  <a:schemeClr val="bg1">
                    <a:lumMod val="95000"/>
                  </a:schemeClr>
                </a:solidFill>
              </a:rPr>
              <a:t> Collection.  Used by Permission.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accent3"/>
                </a:solidFill>
              </a:rPr>
              <a:t>  I remember taking a tour back in the Summer of 1975 with the Lincoln Ham Club and them letting us use their RACAL Receivers and Beverage antennas.  I can still hear KNBR-680 with KFEQ in St. Joe on the air. </a:t>
            </a:r>
            <a:endParaRPr lang="en-US" dirty="0">
              <a:solidFill>
                <a:schemeClr val="accent3"/>
              </a:solidFill>
            </a:endParaRPr>
          </a:p>
        </p:txBody>
      </p:sp>
      <p:pic>
        <p:nvPicPr>
          <p:cNvPr id="2" name="Picture 2" descr="C:\Users\Schulze Win7 Lap\Desktop\FCC-GI Photos 1975\Carl017-2.jpg"/>
          <p:cNvPicPr>
            <a:picLocks noChangeAspect="1" noChangeArrowheads="1"/>
          </p:cNvPicPr>
          <p:nvPr/>
        </p:nvPicPr>
        <p:blipFill>
          <a:blip r:embed="rId2" cstate="print"/>
          <a:srcRect/>
          <a:stretch>
            <a:fillRect/>
          </a:stretch>
        </p:blipFill>
        <p:spPr bwMode="auto">
          <a:xfrm>
            <a:off x="1055688" y="381000"/>
            <a:ext cx="7631112" cy="4809750"/>
          </a:xfrm>
          <a:prstGeom prst="rect">
            <a:avLst/>
          </a:prstGeom>
          <a:noFill/>
        </p:spPr>
      </p:pic>
      <p:sp>
        <p:nvSpPr>
          <p:cNvPr id="6146" name="Rectangle 2"/>
          <p:cNvSpPr>
            <a:spLocks noGrp="1" noChangeArrowheads="1"/>
          </p:cNvSpPr>
          <p:nvPr>
            <p:ph type="title"/>
          </p:nvPr>
        </p:nvSpPr>
        <p:spPr>
          <a:xfrm>
            <a:off x="5105400" y="292100"/>
            <a:ext cx="3810000" cy="10795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0"/>
            <a:ext cx="8763000" cy="1323439"/>
          </a:xfrm>
          <a:prstGeom prst="rect">
            <a:avLst/>
          </a:prstGeom>
          <a:solidFill>
            <a:schemeClr val="tx1"/>
          </a:solidFill>
        </p:spPr>
        <p:txBody>
          <a:bodyPr wrap="square" rtlCol="0">
            <a:spAutoFit/>
          </a:bodyPr>
          <a:lstStyle/>
          <a:p>
            <a:r>
              <a:rPr lang="en-US" sz="1600" b="1" dirty="0" smtClean="0">
                <a:solidFill>
                  <a:schemeClr val="bg1">
                    <a:lumMod val="95000"/>
                  </a:schemeClr>
                </a:solidFill>
              </a:rPr>
              <a:t>FigW04:</a:t>
            </a:r>
            <a:r>
              <a:rPr lang="en-US" sz="1600" dirty="0" smtClean="0">
                <a:solidFill>
                  <a:schemeClr val="bg1">
                    <a:lumMod val="95000"/>
                  </a:schemeClr>
                </a:solidFill>
              </a:rPr>
              <a:t> </a:t>
            </a:r>
            <a:r>
              <a:rPr lang="en-US" sz="1600" i="1" dirty="0" smtClean="0">
                <a:solidFill>
                  <a:schemeClr val="bg1">
                    <a:lumMod val="95000"/>
                  </a:schemeClr>
                </a:solidFill>
              </a:rPr>
              <a:t>Summer 1975 Photo, Main Console, Looking Southwest.  </a:t>
            </a:r>
            <a:r>
              <a:rPr lang="en-US" sz="1600" dirty="0" smtClean="0">
                <a:solidFill>
                  <a:schemeClr val="bg1">
                    <a:lumMod val="95000"/>
                  </a:schemeClr>
                </a:solidFill>
              </a:rPr>
              <a:t>From the Ernest J. </a:t>
            </a:r>
            <a:r>
              <a:rPr lang="en-US" sz="1600" dirty="0" err="1" smtClean="0">
                <a:solidFill>
                  <a:schemeClr val="bg1">
                    <a:lumMod val="95000"/>
                  </a:schemeClr>
                </a:solidFill>
              </a:rPr>
              <a:t>Weslowski</a:t>
            </a:r>
            <a:r>
              <a:rPr lang="en-US" sz="1600" dirty="0" smtClean="0">
                <a:solidFill>
                  <a:schemeClr val="bg1">
                    <a:lumMod val="95000"/>
                  </a:schemeClr>
                </a:solidFill>
              </a:rPr>
              <a:t> Collection.  Used by Permission.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accent3"/>
                </a:solidFill>
              </a:rPr>
              <a:t>  I remember taking a tour back in the Summer of 1975 with the Lincoln Ham Club and them letting us use their RACAL Receivers and Beverage antennas.  I can still hear KNBR-680 with KFEQ in St. Joe on the air. </a:t>
            </a:r>
            <a:endParaRPr lang="en-US" dirty="0">
              <a:solidFill>
                <a:schemeClr val="accent3"/>
              </a:solidFill>
            </a:endParaRPr>
          </a:p>
        </p:txBody>
      </p:sp>
      <p:pic>
        <p:nvPicPr>
          <p:cNvPr id="7170" name="Picture 2" descr="C:\Users\Schulze Win7 Lap\Desktop\FCC-GI Photos 1975\Carl015-2.jpg"/>
          <p:cNvPicPr>
            <a:picLocks noChangeAspect="1" noChangeArrowheads="1"/>
          </p:cNvPicPr>
          <p:nvPr/>
        </p:nvPicPr>
        <p:blipFill>
          <a:blip r:embed="rId2" cstate="print"/>
          <a:srcRect/>
          <a:stretch>
            <a:fillRect/>
          </a:stretch>
        </p:blipFill>
        <p:spPr bwMode="auto">
          <a:xfrm>
            <a:off x="1066800" y="685800"/>
            <a:ext cx="7760302" cy="4419600"/>
          </a:xfrm>
          <a:prstGeom prst="rect">
            <a:avLst/>
          </a:prstGeom>
          <a:noFill/>
        </p:spPr>
      </p:pic>
      <p:sp>
        <p:nvSpPr>
          <p:cNvPr id="6146" name="Rectangle 2"/>
          <p:cNvSpPr>
            <a:spLocks noGrp="1" noChangeArrowheads="1"/>
          </p:cNvSpPr>
          <p:nvPr>
            <p:ph type="title"/>
          </p:nvPr>
        </p:nvSpPr>
        <p:spPr>
          <a:xfrm>
            <a:off x="5181600" y="520700"/>
            <a:ext cx="3810000" cy="1003300"/>
          </a:xfrm>
        </p:spPr>
        <p:txBody>
          <a:bodyPr/>
          <a:lstStyle/>
          <a:p>
            <a:r>
              <a:rPr lang="en-US" b="1" dirty="0" smtClean="0">
                <a:solidFill>
                  <a:schemeClr val="accent3"/>
                </a:solidFill>
              </a:rPr>
              <a:t>Photo Details:</a:t>
            </a:r>
            <a:endParaRPr lang="en-US" b="1" dirty="0">
              <a:solidFill>
                <a:schemeClr val="accent3"/>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95400" y="457200"/>
            <a:ext cx="2895600" cy="4419600"/>
          </a:xfrm>
        </p:spPr>
        <p:txBody>
          <a:bodyPr/>
          <a:lstStyle/>
          <a:p>
            <a:r>
              <a:rPr lang="en-US" sz="2000" b="1" i="1" dirty="0">
                <a:solidFill>
                  <a:schemeClr val="bg1"/>
                </a:solidFill>
                <a:latin typeface="+mj-lt"/>
                <a:ea typeface="+mj-ea"/>
                <a:cs typeface="+mj-cs"/>
              </a:rPr>
              <a:t>“Although there is no longer a human presence, it’s good to know that after long and distinguished service, the Grand Island monitoring station is still alive and well.” </a:t>
            </a:r>
            <a:endParaRPr lang="en-US" sz="2000" b="1" dirty="0">
              <a:solidFill>
                <a:schemeClr val="bg1"/>
              </a:solidFill>
              <a:latin typeface="+mj-lt"/>
              <a:ea typeface="+mj-ea"/>
              <a:cs typeface="+mj-cs"/>
            </a:endParaRPr>
          </a:p>
        </p:txBody>
      </p:sp>
      <p:pic>
        <p:nvPicPr>
          <p:cNvPr id="5" name="Picture 4" descr="Photo A - Fig02.jpg.jpg"/>
          <p:cNvPicPr>
            <a:picLocks noChangeAspect="1"/>
          </p:cNvPicPr>
          <p:nvPr/>
        </p:nvPicPr>
        <p:blipFill>
          <a:blip r:embed="rId2" cstate="print"/>
          <a:stretch>
            <a:fillRect/>
          </a:stretch>
        </p:blipFill>
        <p:spPr>
          <a:xfrm>
            <a:off x="3962400" y="3148013"/>
            <a:ext cx="4420556" cy="279558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334000"/>
            <a:ext cx="8763000" cy="1569660"/>
          </a:xfrm>
          <a:prstGeom prst="rect">
            <a:avLst/>
          </a:prstGeom>
          <a:solidFill>
            <a:schemeClr val="tx1"/>
          </a:solidFill>
        </p:spPr>
        <p:txBody>
          <a:bodyPr wrap="square" rtlCol="0">
            <a:spAutoFit/>
          </a:bodyPr>
          <a:lstStyle/>
          <a:p>
            <a:r>
              <a:rPr lang="en-US" sz="1600" b="1" dirty="0" smtClean="0">
                <a:solidFill>
                  <a:schemeClr val="bg1">
                    <a:lumMod val="95000"/>
                  </a:schemeClr>
                </a:solidFill>
              </a:rPr>
              <a:t>FigW05:</a:t>
            </a:r>
            <a:r>
              <a:rPr lang="en-US" sz="1600" dirty="0" smtClean="0">
                <a:solidFill>
                  <a:schemeClr val="bg1">
                    <a:lumMod val="95000"/>
                  </a:schemeClr>
                </a:solidFill>
              </a:rPr>
              <a:t> </a:t>
            </a:r>
            <a:r>
              <a:rPr lang="en-US" sz="1600" i="1" dirty="0" smtClean="0">
                <a:solidFill>
                  <a:schemeClr val="bg1">
                    <a:lumMod val="95000"/>
                  </a:schemeClr>
                </a:solidFill>
              </a:rPr>
              <a:t>Summer 1975 Photo, Main Console, Looking South. Note: Two Model 28 Teletypes and the Oscilloscope in the black cabinet.  </a:t>
            </a:r>
            <a:br>
              <a:rPr lang="en-US" sz="1600" i="1" dirty="0" smtClean="0">
                <a:solidFill>
                  <a:schemeClr val="bg1">
                    <a:lumMod val="95000"/>
                  </a:schemeClr>
                </a:solidFill>
              </a:rPr>
            </a:br>
            <a:r>
              <a:rPr lang="en-US" sz="1600" dirty="0" smtClean="0">
                <a:solidFill>
                  <a:schemeClr val="bg1">
                    <a:lumMod val="95000"/>
                  </a:schemeClr>
                </a:solidFill>
              </a:rPr>
              <a:t>From the Ernest J. </a:t>
            </a:r>
            <a:r>
              <a:rPr lang="en-US" sz="1600" dirty="0" err="1" smtClean="0">
                <a:solidFill>
                  <a:schemeClr val="bg1">
                    <a:lumMod val="95000"/>
                  </a:schemeClr>
                </a:solidFill>
              </a:rPr>
              <a:t>Weslowski</a:t>
            </a:r>
            <a:r>
              <a:rPr lang="en-US" sz="1600" dirty="0" smtClean="0">
                <a:solidFill>
                  <a:schemeClr val="bg1">
                    <a:lumMod val="95000"/>
                  </a:schemeClr>
                </a:solidFill>
              </a:rPr>
              <a:t> Collection.  Used by Permission.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accent3"/>
                </a:solidFill>
              </a:rPr>
              <a:t>  I remember taking a tour back in the Summer of 1975 with the Lincoln Ham Club and them letting us use their RACAL Receivers and Beverage antennas.  I can still hear KNBR-680 with KFEQ in St. Joe on the air. </a:t>
            </a:r>
            <a:endParaRPr lang="en-US" dirty="0">
              <a:solidFill>
                <a:schemeClr val="accent3"/>
              </a:solidFill>
            </a:endParaRPr>
          </a:p>
        </p:txBody>
      </p:sp>
      <p:pic>
        <p:nvPicPr>
          <p:cNvPr id="8194" name="Picture 2" descr="C:\Users\Schulze Win7 Lap\Desktop\FCC-GI Photos 1975\Carl016-2.jpg"/>
          <p:cNvPicPr>
            <a:picLocks noChangeAspect="1" noChangeArrowheads="1"/>
          </p:cNvPicPr>
          <p:nvPr/>
        </p:nvPicPr>
        <p:blipFill>
          <a:blip r:embed="rId2" cstate="print"/>
          <a:srcRect/>
          <a:stretch>
            <a:fillRect/>
          </a:stretch>
        </p:blipFill>
        <p:spPr bwMode="auto">
          <a:xfrm>
            <a:off x="187372" y="685800"/>
            <a:ext cx="8880428" cy="4332287"/>
          </a:xfrm>
          <a:prstGeom prst="rect">
            <a:avLst/>
          </a:prstGeom>
          <a:noFill/>
        </p:spPr>
      </p:pic>
      <p:sp>
        <p:nvSpPr>
          <p:cNvPr id="6146" name="Rectangle 2"/>
          <p:cNvSpPr>
            <a:spLocks noGrp="1" noChangeArrowheads="1"/>
          </p:cNvSpPr>
          <p:nvPr>
            <p:ph type="title"/>
          </p:nvPr>
        </p:nvSpPr>
        <p:spPr>
          <a:xfrm>
            <a:off x="5181600" y="596900"/>
            <a:ext cx="3810000" cy="1003300"/>
          </a:xfrm>
        </p:spPr>
        <p:txBody>
          <a:bodyPr/>
          <a:lstStyle/>
          <a:p>
            <a:r>
              <a:rPr lang="en-US" b="1" dirty="0" smtClean="0">
                <a:solidFill>
                  <a:schemeClr val="accent3"/>
                </a:solidFill>
              </a:rPr>
              <a:t>Photo Details:</a:t>
            </a:r>
            <a:endParaRPr lang="en-US" b="1" dirty="0">
              <a:solidFill>
                <a:schemeClr val="accent3"/>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1600" y="914400"/>
            <a:ext cx="3810000" cy="1569660"/>
          </a:xfrm>
          <a:prstGeom prst="rect">
            <a:avLst/>
          </a:prstGeom>
          <a:solidFill>
            <a:schemeClr val="tx1"/>
          </a:solidFill>
        </p:spPr>
        <p:txBody>
          <a:bodyPr wrap="square" rtlCol="0">
            <a:spAutoFit/>
          </a:bodyPr>
          <a:lstStyle/>
          <a:p>
            <a:r>
              <a:rPr lang="en-US" sz="1600" b="1" dirty="0" smtClean="0">
                <a:solidFill>
                  <a:schemeClr val="bg1">
                    <a:lumMod val="95000"/>
                  </a:schemeClr>
                </a:solidFill>
              </a:rPr>
              <a:t>Fig08:</a:t>
            </a:r>
            <a:r>
              <a:rPr lang="en-US" sz="1600" dirty="0" smtClean="0">
                <a:solidFill>
                  <a:schemeClr val="bg1">
                    <a:lumMod val="95000"/>
                  </a:schemeClr>
                </a:solidFill>
              </a:rPr>
              <a:t> </a:t>
            </a:r>
            <a:r>
              <a:rPr lang="en-US" sz="1600" i="1" dirty="0" smtClean="0">
                <a:solidFill>
                  <a:schemeClr val="bg1">
                    <a:lumMod val="95000"/>
                  </a:schemeClr>
                </a:solidFill>
              </a:rPr>
              <a:t>The Author, As He Appeared in the Early 1980’s</a:t>
            </a:r>
            <a:r>
              <a:rPr lang="en-US" sz="1600" dirty="0" smtClean="0">
                <a:solidFill>
                  <a:schemeClr val="bg1">
                    <a:lumMod val="95000"/>
                  </a:schemeClr>
                </a:solidFill>
              </a:rPr>
              <a:t/>
            </a:r>
            <a:br>
              <a:rPr lang="en-US" sz="1600" dirty="0" smtClean="0">
                <a:solidFill>
                  <a:schemeClr val="bg1">
                    <a:lumMod val="95000"/>
                  </a:schemeClr>
                </a:solidFill>
              </a:rPr>
            </a:br>
            <a:r>
              <a:rPr lang="en-US" sz="1600" dirty="0" smtClean="0">
                <a:solidFill>
                  <a:schemeClr val="bg1">
                    <a:lumMod val="95000"/>
                  </a:schemeClr>
                </a:solidFill>
              </a:rPr>
              <a:t>From the Author’s Collection.</a:t>
            </a:r>
            <a:br>
              <a:rPr lang="en-US" sz="1600" dirty="0" smtClean="0">
                <a:solidFill>
                  <a:schemeClr val="bg1">
                    <a:lumMod val="95000"/>
                  </a:schemeClr>
                </a:solidFill>
              </a:rPr>
            </a:br>
            <a:r>
              <a:rPr lang="en-US" sz="1600" b="1" dirty="0" smtClean="0">
                <a:solidFill>
                  <a:schemeClr val="bg1">
                    <a:lumMod val="95000"/>
                  </a:schemeClr>
                </a:solidFill>
              </a:rPr>
              <a:t>Caption:</a:t>
            </a:r>
            <a:r>
              <a:rPr lang="en-US" sz="1600" dirty="0" smtClean="0">
                <a:solidFill>
                  <a:schemeClr val="bg1">
                    <a:lumMod val="95000"/>
                  </a:schemeClr>
                </a:solidFill>
              </a:rPr>
              <a:t>  Chief of Police, 4291</a:t>
            </a:r>
            <a:br>
              <a:rPr lang="en-US" sz="1600" dirty="0" smtClean="0">
                <a:solidFill>
                  <a:schemeClr val="bg1">
                    <a:lumMod val="95000"/>
                  </a:schemeClr>
                </a:solidFill>
              </a:rPr>
            </a:br>
            <a:r>
              <a:rPr lang="en-US" sz="1600" dirty="0" smtClean="0">
                <a:solidFill>
                  <a:schemeClr val="bg1">
                    <a:lumMod val="95000"/>
                  </a:schemeClr>
                </a:solidFill>
              </a:rPr>
              <a:t>Randal R. Schulze</a:t>
            </a:r>
            <a:br>
              <a:rPr lang="en-US" sz="1600" dirty="0" smtClean="0">
                <a:solidFill>
                  <a:schemeClr val="bg1">
                    <a:lumMod val="95000"/>
                  </a:schemeClr>
                </a:solidFill>
              </a:rPr>
            </a:br>
            <a:r>
              <a:rPr lang="en-US" sz="1600" dirty="0" smtClean="0">
                <a:solidFill>
                  <a:schemeClr val="bg1">
                    <a:lumMod val="95000"/>
                  </a:schemeClr>
                </a:solidFill>
              </a:rPr>
              <a:t>Arlington, Nebraska</a:t>
            </a:r>
            <a:endParaRPr lang="en-US" sz="1600" dirty="0">
              <a:solidFill>
                <a:schemeClr val="bg1">
                  <a:lumMod val="95000"/>
                </a:schemeClr>
              </a:solidFill>
            </a:endParaRPr>
          </a:p>
        </p:txBody>
      </p:sp>
      <p:sp>
        <p:nvSpPr>
          <p:cNvPr id="6146" name="Rectangle 2"/>
          <p:cNvSpPr>
            <a:spLocks noGrp="1" noChangeArrowheads="1"/>
          </p:cNvSpPr>
          <p:nvPr>
            <p:ph type="title"/>
          </p:nvPr>
        </p:nvSpPr>
        <p:spPr>
          <a:xfrm>
            <a:off x="5562600" y="76200"/>
            <a:ext cx="3810000" cy="1003300"/>
          </a:xfrm>
        </p:spPr>
        <p:txBody>
          <a:bodyPr/>
          <a:lstStyle/>
          <a:p>
            <a:r>
              <a:rPr lang="en-US" b="1" dirty="0" smtClean="0">
                <a:solidFill>
                  <a:schemeClr val="accent6">
                    <a:lumMod val="75000"/>
                  </a:schemeClr>
                </a:solidFill>
              </a:rPr>
              <a:t>Photo Details:</a:t>
            </a:r>
            <a:endParaRPr lang="en-US" b="1" dirty="0">
              <a:solidFill>
                <a:schemeClr val="accent6">
                  <a:lumMod val="75000"/>
                </a:schemeClr>
              </a:solidFill>
            </a:endParaRPr>
          </a:p>
        </p:txBody>
      </p:sp>
      <p:pic>
        <p:nvPicPr>
          <p:cNvPr id="5" name="Picture 4" descr="Fig08.PNG"/>
          <p:cNvPicPr>
            <a:picLocks noChangeAspect="1"/>
          </p:cNvPicPr>
          <p:nvPr/>
        </p:nvPicPr>
        <p:blipFill>
          <a:blip r:embed="rId3" cstate="print"/>
          <a:stretch>
            <a:fillRect/>
          </a:stretch>
        </p:blipFill>
        <p:spPr>
          <a:xfrm>
            <a:off x="247650" y="482999"/>
            <a:ext cx="4705350" cy="5994001"/>
          </a:xfrm>
          <a:prstGeom prst="rect">
            <a:avLst/>
          </a:prstGeom>
        </p:spPr>
      </p:pic>
      <p:sp>
        <p:nvSpPr>
          <p:cNvPr id="7" name="TextBox 6"/>
          <p:cNvSpPr txBox="1"/>
          <p:nvPr/>
        </p:nvSpPr>
        <p:spPr>
          <a:xfrm>
            <a:off x="5181600" y="2590800"/>
            <a:ext cx="3810000" cy="4154984"/>
          </a:xfrm>
          <a:prstGeom prst="rect">
            <a:avLst/>
          </a:prstGeom>
          <a:solidFill>
            <a:schemeClr val="tx1"/>
          </a:solidFill>
        </p:spPr>
        <p:txBody>
          <a:bodyPr wrap="square" rtlCol="0">
            <a:spAutoFit/>
          </a:bodyPr>
          <a:lstStyle/>
          <a:p>
            <a:r>
              <a:rPr lang="en-US" sz="1200" b="1" dirty="0" smtClean="0">
                <a:solidFill>
                  <a:schemeClr val="bg1">
                    <a:lumMod val="95000"/>
                  </a:schemeClr>
                </a:solidFill>
              </a:rPr>
              <a:t>Randy Schulze – KDØHKD:</a:t>
            </a:r>
            <a:r>
              <a:rPr lang="en-US" sz="1200" dirty="0" smtClean="0">
                <a:solidFill>
                  <a:schemeClr val="bg1">
                    <a:lumMod val="95000"/>
                  </a:schemeClr>
                </a:solidFill>
              </a:rPr>
              <a:t> Grew up at Kearney, Nebraska, later attending the University of Nebraska at Kearney, (then known as Kearney State College,) and Dana College at Blair, Nebraska majoring in Radio Broadcasting. Randy served sixteen years as a law enforcement officer, serving with agencies in Nebraska and Missouri as 911 Communications Operator, Police Officer, and Chief of Police. Although involved in radio communications professionally throughout his adult life, Randy did not get fully involved in Amateur Radio until the spring of 2009. Since then, along, with two of his best friends, Randy is part of the Hams in Space Team, which provides presentations and videos on working Amateur Radio Satellites. (</a:t>
            </a:r>
            <a:r>
              <a:rPr lang="en-US" sz="1200" u="sng" dirty="0" smtClean="0">
                <a:solidFill>
                  <a:schemeClr val="bg1">
                    <a:lumMod val="95000"/>
                  </a:schemeClr>
                </a:solidFill>
                <a:hlinkClick r:id="rId4"/>
              </a:rPr>
              <a:t>http://hamsinspace.com</a:t>
            </a:r>
            <a:r>
              <a:rPr lang="en-US" sz="1200" dirty="0" smtClean="0">
                <a:solidFill>
                  <a:schemeClr val="bg1">
                    <a:lumMod val="95000"/>
                  </a:schemeClr>
                </a:solidFill>
              </a:rPr>
              <a:t>)   Randy resides at Kansas City, Missouri with his wife and family, and works in Information Technology for IBM.  He’s an active member and President of the Raytown (Missouri) Amateur Radio Club, Chairman of the Mo-Kan Regional Council of Amateur Radio Organizations and is the founder of the CenturyLink Employees’ Amateur Radio Club.</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81000" y="2197656"/>
            <a:ext cx="4419600" cy="283154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smtClean="0">
                <a:ln>
                  <a:noFill/>
                </a:ln>
                <a:solidFill>
                  <a:schemeClr val="accent6">
                    <a:lumMod val="50000"/>
                  </a:schemeClr>
                </a:solidFill>
                <a:effectLst/>
                <a:uLnTx/>
                <a:uFillTx/>
                <a:latin typeface="Calibri" pitchFamily="34" charset="0"/>
                <a:cs typeface="Calibri" pitchFamily="34" charset="0"/>
              </a:rPr>
              <a:t>A Hams in Space Production!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800" b="1" i="1" kern="0" dirty="0" smtClean="0">
                <a:latin typeface="Calibri" pitchFamily="34" charset="0"/>
                <a:cs typeface="Calibri" pitchFamily="34" charset="0"/>
              </a:rPr>
              <a:t>Copyright © 2013-2016 Randal R. Schulze</a:t>
            </a:r>
            <a:br>
              <a:rPr lang="en-US" sz="800" b="1" i="1" kern="0" dirty="0" smtClean="0">
                <a:latin typeface="Calibri" pitchFamily="34" charset="0"/>
                <a:cs typeface="Calibri" pitchFamily="34" charset="0"/>
              </a:rPr>
            </a:br>
            <a:r>
              <a:rPr lang="en-US" sz="800" b="1" i="1" kern="0" dirty="0" err="1" smtClean="0">
                <a:latin typeface="Calibri" pitchFamily="34" charset="0"/>
                <a:cs typeface="Calibri" pitchFamily="34" charset="0"/>
              </a:rPr>
              <a:t>dba</a:t>
            </a:r>
            <a:r>
              <a:rPr lang="en-US" sz="800" b="1" i="1" kern="0" dirty="0" smtClean="0">
                <a:latin typeface="Calibri" pitchFamily="34" charset="0"/>
                <a:cs typeface="Calibri" pitchFamily="34" charset="0"/>
              </a:rPr>
              <a:t> Hams in Space</a:t>
            </a:r>
            <a:endParaRPr kumimoji="0" lang="en-US" sz="800" b="1" i="1" u="none" strike="noStrike" kern="0" cap="none" spc="0" normalizeH="0" baseline="0" noProof="0" dirty="0">
              <a:ln>
                <a:noFill/>
              </a:ln>
              <a:effectLst/>
              <a:uLnTx/>
              <a:uFillTx/>
              <a:latin typeface="Calibri" pitchFamily="34" charset="0"/>
              <a:cs typeface="Calibri" pitchFamily="34" charset="0"/>
            </a:endParaRPr>
          </a:p>
        </p:txBody>
      </p:sp>
      <p:pic>
        <p:nvPicPr>
          <p:cNvPr id="9" name="Picture 9" descr="C:\Users\Randy\Desktop\Hams in Space - Text.png"/>
          <p:cNvPicPr>
            <a:picLocks noChangeAspect="1" noChangeArrowheads="1"/>
          </p:cNvPicPr>
          <p:nvPr/>
        </p:nvPicPr>
        <p:blipFill>
          <a:blip r:embed="rId3" cstate="print"/>
          <a:srcRect/>
          <a:stretch>
            <a:fillRect/>
          </a:stretch>
        </p:blipFill>
        <p:spPr bwMode="auto">
          <a:xfrm>
            <a:off x="4953000" y="2514600"/>
            <a:ext cx="3805224" cy="3810000"/>
          </a:xfrm>
          <a:prstGeom prst="rect">
            <a:avLst/>
          </a:prstGeom>
          <a:noFill/>
        </p:spPr>
      </p:pic>
      <p:sp>
        <p:nvSpPr>
          <p:cNvPr id="10" name="Rectangle 2"/>
          <p:cNvSpPr txBox="1">
            <a:spLocks noChangeArrowheads="1"/>
          </p:cNvSpPr>
          <p:nvPr/>
        </p:nvSpPr>
        <p:spPr bwMode="auto">
          <a:xfrm>
            <a:off x="228600" y="381000"/>
            <a:ext cx="8458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mj-lt"/>
                <a:ea typeface="+mj-ea"/>
                <a:cs typeface="+mj-cs"/>
              </a:rPr>
              <a:t>FCC Monitoring Station, </a:t>
            </a:r>
            <a:br>
              <a:rPr kumimoji="0" lang="en-US" sz="3600" b="1" i="0" u="none" strike="noStrike" kern="0" cap="none" spc="0" normalizeH="0" baseline="0" noProof="0" dirty="0" smtClean="0">
                <a:ln>
                  <a:noFill/>
                </a:ln>
                <a:effectLst/>
                <a:uLnTx/>
                <a:uFillTx/>
                <a:latin typeface="+mj-lt"/>
                <a:ea typeface="+mj-ea"/>
                <a:cs typeface="+mj-cs"/>
              </a:rPr>
            </a:br>
            <a:r>
              <a:rPr kumimoji="0" lang="en-US" sz="3600" b="1" i="0" u="none" strike="noStrike" kern="0" cap="none" spc="0" normalizeH="0" baseline="0" noProof="0" dirty="0" smtClean="0">
                <a:ln>
                  <a:noFill/>
                </a:ln>
                <a:effectLst/>
                <a:uLnTx/>
                <a:uFillTx/>
                <a:latin typeface="+mj-lt"/>
                <a:ea typeface="+mj-ea"/>
                <a:cs typeface="+mj-cs"/>
              </a:rPr>
              <a:t>Grand Island, Nebraska</a:t>
            </a:r>
            <a:endParaRPr kumimoji="0" lang="en-US" sz="3600" b="0" i="0" u="none" strike="noStrike" kern="0" cap="none" spc="0" normalizeH="0" baseline="0" noProof="0" dirty="0">
              <a:ln>
                <a:noFill/>
              </a:ln>
              <a:effectLst/>
              <a:uLnTx/>
              <a:uFillTx/>
              <a:latin typeface="+mj-lt"/>
              <a:ea typeface="+mj-ea"/>
              <a:cs typeface="+mj-cs"/>
            </a:endParaRPr>
          </a:p>
        </p:txBody>
      </p:sp>
      <p:sp>
        <p:nvSpPr>
          <p:cNvPr id="12" name="Rectangle 3"/>
          <p:cNvSpPr txBox="1">
            <a:spLocks noChangeArrowheads="1"/>
          </p:cNvSpPr>
          <p:nvPr/>
        </p:nvSpPr>
        <p:spPr bwMode="auto">
          <a:xfrm>
            <a:off x="228600" y="1524000"/>
            <a:ext cx="7772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800" b="1" i="0" u="none" strike="noStrike" kern="0" cap="none" spc="0" normalizeH="0" baseline="0" noProof="0" dirty="0" smtClean="0">
                <a:ln>
                  <a:noFill/>
                </a:ln>
                <a:effectLst/>
                <a:uLnTx/>
                <a:uFillTx/>
                <a:latin typeface="+mn-lt"/>
                <a:ea typeface="+mn-ea"/>
                <a:cs typeface="+mn-cs"/>
              </a:rPr>
              <a:t>In the Rearview, Across the Decades</a:t>
            </a:r>
            <a:r>
              <a:rPr kumimoji="0" lang="en-US" sz="2800" b="1" i="0" u="none" strike="noStrike" kern="0" cap="none" spc="0" normalizeH="0" baseline="0" noProof="0" dirty="0" smtClean="0">
                <a:ln>
                  <a:noFill/>
                </a:ln>
                <a:solidFill>
                  <a:schemeClr val="bg1"/>
                </a:solidFill>
                <a:effectLst/>
                <a:uLnTx/>
                <a:uFillTx/>
                <a:latin typeface="+mn-lt"/>
                <a:ea typeface="+mn-ea"/>
                <a:cs typeface="+mn-cs"/>
              </a:rPr>
              <a:t/>
            </a:r>
            <a:br>
              <a:rPr kumimoji="0" lang="en-US" sz="2800" b="1" i="0" u="none" strike="noStrike" kern="0" cap="none" spc="0" normalizeH="0" baseline="0" noProof="0" dirty="0" smtClean="0">
                <a:ln>
                  <a:noFill/>
                </a:ln>
                <a:solidFill>
                  <a:schemeClr val="bg1"/>
                </a:solidFill>
                <a:effectLst/>
                <a:uLnTx/>
                <a:uFillTx/>
                <a:latin typeface="+mn-lt"/>
                <a:ea typeface="+mn-ea"/>
                <a:cs typeface="+mn-cs"/>
              </a:rPr>
            </a:br>
            <a:endParaRPr kumimoji="0" lang="en-US" sz="900" b="0" i="1" u="none" strike="noStrike" kern="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t>Kearney, Nebraska</a:t>
            </a:r>
            <a:r>
              <a:rPr lang="en-US" dirty="0" smtClean="0"/>
              <a:t/>
            </a:r>
            <a:br>
              <a:rPr lang="en-US" dirty="0" smtClean="0"/>
            </a:br>
            <a:r>
              <a:rPr lang="en-US" sz="2800" dirty="0" smtClean="0"/>
              <a:t>1974 Through 1979</a:t>
            </a:r>
            <a:endParaRPr lang="en-US" sz="2800" dirty="0"/>
          </a:p>
        </p:txBody>
      </p:sp>
      <p:sp>
        <p:nvSpPr>
          <p:cNvPr id="9" name="Content Placeholder 8"/>
          <p:cNvSpPr>
            <a:spLocks noGrp="1"/>
          </p:cNvSpPr>
          <p:nvPr>
            <p:ph idx="1"/>
          </p:nvPr>
        </p:nvSpPr>
        <p:spPr>
          <a:xfrm>
            <a:off x="1450975" y="2286001"/>
            <a:ext cx="6927850" cy="3810000"/>
          </a:xfrm>
        </p:spPr>
        <p:txBody>
          <a:bodyPr/>
          <a:lstStyle/>
          <a:p>
            <a:r>
              <a:rPr lang="en-US" dirty="0" smtClean="0"/>
              <a:t>My Home Town in Central Nebraska</a:t>
            </a:r>
          </a:p>
          <a:p>
            <a:r>
              <a:rPr lang="en-US" dirty="0" smtClean="0"/>
              <a:t>45 Miles West of Grand Island</a:t>
            </a:r>
          </a:p>
          <a:p>
            <a:pPr lvl="1"/>
            <a:r>
              <a:rPr lang="en-US" dirty="0" smtClean="0"/>
              <a:t>In the Proverbial Shadow of the FCC Monitoring Station</a:t>
            </a:r>
          </a:p>
          <a:p>
            <a:r>
              <a:rPr lang="en-US" dirty="0" smtClean="0"/>
              <a:t>Understand the Context of the Times:</a:t>
            </a:r>
          </a:p>
          <a:p>
            <a:pPr lvl="1"/>
            <a:r>
              <a:rPr lang="en-US" dirty="0" smtClean="0"/>
              <a:t>The CB Fad was in Full Swing</a:t>
            </a:r>
          </a:p>
          <a:p>
            <a:pPr lvl="1"/>
            <a:r>
              <a:rPr lang="en-US" dirty="0" smtClean="0"/>
              <a:t>Everyone was Paranoid that the FCC was out to get them!</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t>Kearney, Nebraska</a:t>
            </a:r>
            <a:r>
              <a:rPr lang="en-US" dirty="0" smtClean="0"/>
              <a:t/>
            </a:r>
            <a:br>
              <a:rPr lang="en-US" dirty="0" smtClean="0"/>
            </a:br>
            <a:r>
              <a:rPr lang="en-US" sz="2800" dirty="0" smtClean="0"/>
              <a:t>1974 Through 1979</a:t>
            </a:r>
            <a:endParaRPr lang="en-US" sz="2800" dirty="0"/>
          </a:p>
        </p:txBody>
      </p:sp>
      <p:sp>
        <p:nvSpPr>
          <p:cNvPr id="9" name="Content Placeholder 8"/>
          <p:cNvSpPr>
            <a:spLocks noGrp="1"/>
          </p:cNvSpPr>
          <p:nvPr>
            <p:ph idx="1"/>
          </p:nvPr>
        </p:nvSpPr>
        <p:spPr>
          <a:xfrm>
            <a:off x="1450975" y="2104073"/>
            <a:ext cx="6927850" cy="2514599"/>
          </a:xfrm>
        </p:spPr>
        <p:txBody>
          <a:bodyPr/>
          <a:lstStyle/>
          <a:p>
            <a:r>
              <a:rPr lang="en-US" dirty="0" smtClean="0"/>
              <a:t>As a Teen, I worked for Radio Shack</a:t>
            </a:r>
            <a:r>
              <a:rPr lang="en-US" sz="1200" baseline="100000" dirty="0" smtClean="0"/>
              <a:t>®</a:t>
            </a:r>
          </a:p>
          <a:p>
            <a:pPr lvl="1"/>
            <a:r>
              <a:rPr lang="en-US" dirty="0" smtClean="0"/>
              <a:t>Sold Many CB Radios / Met Many CB Operators</a:t>
            </a:r>
          </a:p>
          <a:p>
            <a:pPr lvl="1"/>
            <a:r>
              <a:rPr lang="en-US" i="1" dirty="0">
                <a:solidFill>
                  <a:schemeClr val="bg1"/>
                </a:solidFill>
                <a:latin typeface="+mn-lt"/>
              </a:rPr>
              <a:t>“Ya’ll better keep your ears low, Driver, or Uncle Charlie will come out here from G.I. and shut her down! 10-4</a:t>
            </a:r>
            <a:r>
              <a:rPr lang="en-US" i="1" dirty="0" smtClean="0">
                <a:solidFill>
                  <a:schemeClr val="bg1"/>
                </a:solidFill>
                <a:latin typeface="+mn-lt"/>
              </a:rPr>
              <a:t>?</a:t>
            </a:r>
          </a:p>
          <a:p>
            <a:pPr>
              <a:buNone/>
            </a:pPr>
            <a:endParaRPr lang="en-US" sz="2000" i="1" dirty="0" smtClean="0">
              <a:solidFill>
                <a:schemeClr val="bg1"/>
              </a:solidFill>
              <a:latin typeface="+mn-lt"/>
            </a:endParaRPr>
          </a:p>
        </p:txBody>
      </p:sp>
      <p:sp>
        <p:nvSpPr>
          <p:cNvPr id="4" name="TextBox 3"/>
          <p:cNvSpPr txBox="1"/>
          <p:nvPr/>
        </p:nvSpPr>
        <p:spPr>
          <a:xfrm>
            <a:off x="1371600" y="4694872"/>
            <a:ext cx="7162800" cy="1908215"/>
          </a:xfrm>
          <a:prstGeom prst="rect">
            <a:avLst/>
          </a:prstGeom>
          <a:noFill/>
        </p:spPr>
        <p:txBody>
          <a:bodyPr wrap="square" rtlCol="0">
            <a:spAutoFit/>
          </a:bodyPr>
          <a:lstStyle/>
          <a:p>
            <a:r>
              <a:rPr lang="en-US" sz="2000" dirty="0">
                <a:solidFill>
                  <a:schemeClr val="accent3">
                    <a:lumMod val="95000"/>
                  </a:schemeClr>
                </a:solidFill>
              </a:rPr>
              <a:t>I never actually saw or had firsthand knowledge of a representative of the FCC coming to town to deal with a CB issue, but the roomers would hit the air if anyone saw a plain white van with more than one antenna on it driving through town.</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smtClean="0"/>
              <a:t>Kearney, Nebraska</a:t>
            </a:r>
            <a:r>
              <a:rPr lang="en-US" dirty="0" smtClean="0"/>
              <a:t/>
            </a:r>
            <a:br>
              <a:rPr lang="en-US" dirty="0" smtClean="0"/>
            </a:br>
            <a:r>
              <a:rPr lang="en-US" sz="2800" dirty="0" smtClean="0"/>
              <a:t>1974 Through 1979</a:t>
            </a:r>
            <a:endParaRPr lang="en-US" sz="2800" dirty="0"/>
          </a:p>
        </p:txBody>
      </p:sp>
      <p:sp>
        <p:nvSpPr>
          <p:cNvPr id="9" name="Content Placeholder 8"/>
          <p:cNvSpPr>
            <a:spLocks noGrp="1"/>
          </p:cNvSpPr>
          <p:nvPr>
            <p:ph idx="1"/>
          </p:nvPr>
        </p:nvSpPr>
        <p:spPr>
          <a:xfrm>
            <a:off x="1450975" y="2027873"/>
            <a:ext cx="6927850" cy="2086927"/>
          </a:xfrm>
        </p:spPr>
        <p:txBody>
          <a:bodyPr/>
          <a:lstStyle/>
          <a:p>
            <a:r>
              <a:rPr lang="en-US" dirty="0" smtClean="0"/>
              <a:t>Attended Kearney State College</a:t>
            </a:r>
          </a:p>
          <a:p>
            <a:pPr lvl="1"/>
            <a:r>
              <a:rPr lang="en-US" sz="2000" dirty="0" smtClean="0"/>
              <a:t>Majored in Radio and Television Broadcasting</a:t>
            </a:r>
          </a:p>
          <a:p>
            <a:pPr lvl="1"/>
            <a:r>
              <a:rPr lang="en-US" sz="2000" dirty="0" smtClean="0"/>
              <a:t>Worked at KGFW-KQKY, a Local AM/FM Radio Station</a:t>
            </a:r>
          </a:p>
          <a:p>
            <a:pPr lvl="1"/>
            <a:r>
              <a:rPr lang="en-US" sz="2000" dirty="0" smtClean="0"/>
              <a:t>Required to Hold a Valid FCC 3</a:t>
            </a:r>
            <a:r>
              <a:rPr lang="en-US" sz="2000" baseline="30000" dirty="0" smtClean="0"/>
              <a:t>rd</a:t>
            </a:r>
            <a:r>
              <a:rPr lang="en-US" sz="2000" dirty="0" smtClean="0"/>
              <a:t> Class Radio/Telephone Operator’s License Then.</a:t>
            </a:r>
          </a:p>
          <a:p>
            <a:pPr>
              <a:buNone/>
            </a:pPr>
            <a:endParaRPr lang="en-US" sz="2000" i="1" dirty="0" smtClean="0">
              <a:solidFill>
                <a:schemeClr val="bg1"/>
              </a:solidFill>
              <a:latin typeface="+mn-lt"/>
            </a:endParaRPr>
          </a:p>
        </p:txBody>
      </p:sp>
      <p:sp>
        <p:nvSpPr>
          <p:cNvPr id="4" name="TextBox 3"/>
          <p:cNvSpPr txBox="1"/>
          <p:nvPr/>
        </p:nvSpPr>
        <p:spPr>
          <a:xfrm>
            <a:off x="1371600" y="4267200"/>
            <a:ext cx="7162800" cy="2215991"/>
          </a:xfrm>
          <a:prstGeom prst="rect">
            <a:avLst/>
          </a:prstGeom>
          <a:noFill/>
        </p:spPr>
        <p:txBody>
          <a:bodyPr wrap="square" rtlCol="0">
            <a:spAutoFit/>
          </a:bodyPr>
          <a:lstStyle/>
          <a:p>
            <a:r>
              <a:rPr lang="en-US" sz="2000" dirty="0">
                <a:solidFill>
                  <a:schemeClr val="bg1"/>
                </a:solidFill>
              </a:rPr>
              <a:t>In preparation for our license test, we were taught about just what the FCC could and would do if our radio stations were found to be in violation of regulations or laws, and that if we were the operator – disk-jockey – on duty at the time of the violation, our personal license, as well as the station license could be in jeopardy.  (</a:t>
            </a:r>
            <a:r>
              <a:rPr lang="en-US" sz="2000" i="1" dirty="0">
                <a:solidFill>
                  <a:schemeClr val="bg1"/>
                </a:solidFill>
              </a:rPr>
              <a:t>No license means no job!</a:t>
            </a:r>
            <a:r>
              <a:rPr lang="en-US" sz="2000" dirty="0">
                <a:solidFill>
                  <a:schemeClr val="bg1"/>
                </a:solidFill>
              </a:rPr>
              <a:t>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47800" y="977900"/>
            <a:ext cx="6858000" cy="774700"/>
          </a:xfrm>
        </p:spPr>
        <p:txBody>
          <a:bodyPr/>
          <a:lstStyle/>
          <a:p>
            <a:r>
              <a:rPr lang="en-US" sz="3200" b="1" dirty="0" smtClean="0"/>
              <a:t>Central and Eastern Nebraska</a:t>
            </a:r>
            <a:r>
              <a:rPr lang="en-US" sz="3200" dirty="0" smtClean="0"/>
              <a:t/>
            </a:r>
            <a:br>
              <a:rPr lang="en-US" sz="3200" dirty="0" smtClean="0"/>
            </a:br>
            <a:r>
              <a:rPr lang="en-US" sz="2000" dirty="0" smtClean="0"/>
              <a:t>1980 Through 1990’s</a:t>
            </a:r>
            <a:endParaRPr lang="en-US" sz="3200" dirty="0">
              <a:solidFill>
                <a:schemeClr val="bg1"/>
              </a:solidFill>
              <a:latin typeface="+mj-lt"/>
              <a:ea typeface="+mj-ea"/>
              <a:cs typeface="+mj-cs"/>
            </a:endParaRPr>
          </a:p>
        </p:txBody>
      </p:sp>
      <p:sp>
        <p:nvSpPr>
          <p:cNvPr id="5" name="TextBox 4"/>
          <p:cNvSpPr txBox="1"/>
          <p:nvPr/>
        </p:nvSpPr>
        <p:spPr>
          <a:xfrm>
            <a:off x="4800600" y="1905000"/>
            <a:ext cx="3657599" cy="4114800"/>
          </a:xfrm>
          <a:prstGeom prst="rect">
            <a:avLst/>
          </a:prstGeom>
          <a:noFill/>
        </p:spPr>
        <p:txBody>
          <a:bodyPr wrap="square" rtlCol="0">
            <a:spAutoFit/>
          </a:bodyPr>
          <a:lstStyle/>
          <a:p>
            <a:r>
              <a:rPr lang="en-US" dirty="0" smtClean="0">
                <a:solidFill>
                  <a:schemeClr val="bg1"/>
                </a:solidFill>
                <a:latin typeface="+mn-lt"/>
              </a:rPr>
              <a:t>Some years later, I had started a career in law enforcement and public safety and worked at the Hall County Emergency Communications Center, known as GIEC in Grand Island.  After I’d lived and worked in Grand Island for a while, I thought I’d drive out and take a look at the FCC Monitoring Station west of town I’d heard so much about over the years. This was sometime in 1980 or ’81.</a:t>
            </a:r>
          </a:p>
          <a:p>
            <a:endParaRPr lang="en-US" dirty="0"/>
          </a:p>
        </p:txBody>
      </p:sp>
      <p:pic>
        <p:nvPicPr>
          <p:cNvPr id="6" name="Picture 5" descr="Fig08.PNG"/>
          <p:cNvPicPr>
            <a:picLocks noChangeAspect="1"/>
          </p:cNvPicPr>
          <p:nvPr/>
        </p:nvPicPr>
        <p:blipFill>
          <a:blip r:embed="rId2" cstate="print"/>
          <a:stretch>
            <a:fillRect/>
          </a:stretch>
        </p:blipFill>
        <p:spPr>
          <a:xfrm>
            <a:off x="1600200" y="1981200"/>
            <a:ext cx="2972194" cy="378618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47800" y="977900"/>
            <a:ext cx="6858000" cy="774700"/>
          </a:xfrm>
        </p:spPr>
        <p:txBody>
          <a:bodyPr/>
          <a:lstStyle/>
          <a:p>
            <a:r>
              <a:rPr lang="en-US" sz="3200" b="1" dirty="0" smtClean="0"/>
              <a:t>Central and Eastern Nebraska</a:t>
            </a:r>
            <a:r>
              <a:rPr lang="en-US" sz="3200" dirty="0" smtClean="0"/>
              <a:t/>
            </a:r>
            <a:br>
              <a:rPr lang="en-US" sz="3200" dirty="0" smtClean="0"/>
            </a:br>
            <a:r>
              <a:rPr lang="en-US" sz="2000" dirty="0" smtClean="0"/>
              <a:t>1980 Through 1990’s</a:t>
            </a:r>
            <a:endParaRPr lang="en-US" sz="3200" dirty="0">
              <a:solidFill>
                <a:schemeClr val="bg1"/>
              </a:solidFill>
              <a:latin typeface="+mj-lt"/>
              <a:ea typeface="+mj-ea"/>
              <a:cs typeface="+mj-cs"/>
            </a:endParaRPr>
          </a:p>
        </p:txBody>
      </p:sp>
      <p:pic>
        <p:nvPicPr>
          <p:cNvPr id="7" name="Picture 6" descr="Fig06.PNG"/>
          <p:cNvPicPr>
            <a:picLocks noChangeAspect="1"/>
          </p:cNvPicPr>
          <p:nvPr/>
        </p:nvPicPr>
        <p:blipFill>
          <a:blip r:embed="rId2" cstate="print"/>
          <a:stretch>
            <a:fillRect/>
          </a:stretch>
        </p:blipFill>
        <p:spPr>
          <a:xfrm>
            <a:off x="1524000" y="1905000"/>
            <a:ext cx="4760068" cy="2446973"/>
          </a:xfrm>
          <a:prstGeom prst="rect">
            <a:avLst/>
          </a:prstGeom>
        </p:spPr>
      </p:pic>
      <p:sp>
        <p:nvSpPr>
          <p:cNvPr id="10" name="TextBox 9"/>
          <p:cNvSpPr txBox="1"/>
          <p:nvPr/>
        </p:nvSpPr>
        <p:spPr>
          <a:xfrm>
            <a:off x="6324600" y="2200870"/>
            <a:ext cx="2351926" cy="923330"/>
          </a:xfrm>
          <a:prstGeom prst="rect">
            <a:avLst/>
          </a:prstGeom>
          <a:noFill/>
        </p:spPr>
        <p:txBody>
          <a:bodyPr wrap="none" rtlCol="0">
            <a:spAutoFit/>
          </a:bodyPr>
          <a:lstStyle/>
          <a:p>
            <a:r>
              <a:rPr lang="en-US" b="1" dirty="0" smtClean="0">
                <a:solidFill>
                  <a:schemeClr val="accent3">
                    <a:lumMod val="95000"/>
                  </a:schemeClr>
                </a:solidFill>
                <a:latin typeface="+mn-lt"/>
              </a:rPr>
              <a:t>609 N Monitor Road</a:t>
            </a:r>
            <a:br>
              <a:rPr lang="en-US" b="1" dirty="0" smtClean="0">
                <a:solidFill>
                  <a:schemeClr val="accent3">
                    <a:lumMod val="95000"/>
                  </a:schemeClr>
                </a:solidFill>
                <a:latin typeface="+mn-lt"/>
              </a:rPr>
            </a:br>
            <a:r>
              <a:rPr lang="en-US" b="1" dirty="0" smtClean="0">
                <a:solidFill>
                  <a:schemeClr val="accent3">
                    <a:lumMod val="95000"/>
                  </a:schemeClr>
                </a:solidFill>
                <a:latin typeface="+mn-lt"/>
              </a:rPr>
              <a:t>Grand Island, NE</a:t>
            </a:r>
            <a:br>
              <a:rPr lang="en-US" b="1" dirty="0" smtClean="0">
                <a:solidFill>
                  <a:schemeClr val="accent3">
                    <a:lumMod val="95000"/>
                  </a:schemeClr>
                </a:solidFill>
                <a:latin typeface="+mn-lt"/>
              </a:rPr>
            </a:br>
            <a:r>
              <a:rPr lang="en-US" b="1" dirty="0" smtClean="0">
                <a:solidFill>
                  <a:schemeClr val="accent3">
                    <a:lumMod val="95000"/>
                  </a:schemeClr>
                </a:solidFill>
                <a:latin typeface="+mn-lt"/>
              </a:rPr>
              <a:t>68801</a:t>
            </a:r>
            <a:endParaRPr lang="en-US" b="1" dirty="0">
              <a:solidFill>
                <a:schemeClr val="accent3">
                  <a:lumMod val="95000"/>
                </a:schemeClr>
              </a:solidFill>
              <a:latin typeface="+mn-lt"/>
            </a:endParaRPr>
          </a:p>
        </p:txBody>
      </p:sp>
      <p:sp>
        <p:nvSpPr>
          <p:cNvPr id="11" name="TextBox 10"/>
          <p:cNvSpPr txBox="1"/>
          <p:nvPr/>
        </p:nvSpPr>
        <p:spPr>
          <a:xfrm>
            <a:off x="1295400" y="4901625"/>
            <a:ext cx="7086600" cy="584775"/>
          </a:xfrm>
          <a:prstGeom prst="rect">
            <a:avLst/>
          </a:prstGeom>
          <a:noFill/>
        </p:spPr>
        <p:txBody>
          <a:bodyPr wrap="square" rtlCol="0">
            <a:spAutoFit/>
          </a:bodyPr>
          <a:lstStyle/>
          <a:p>
            <a:pPr algn="ctr"/>
            <a:r>
              <a:rPr lang="en-US" sz="3200" b="1" dirty="0" smtClean="0">
                <a:solidFill>
                  <a:schemeClr val="accent3">
                    <a:lumMod val="95000"/>
                  </a:schemeClr>
                </a:solidFill>
                <a:latin typeface="+mn-lt"/>
              </a:rPr>
              <a:t>I take an Impromptu Tour!</a:t>
            </a:r>
            <a:endParaRPr lang="en-US" sz="3200" b="1" dirty="0">
              <a:solidFill>
                <a:schemeClr val="accent3">
                  <a:lumMod val="95000"/>
                </a:schemeClr>
              </a:solidFill>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oday_in_history">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Univers Condensed"/>
        <a:ea typeface=""/>
        <a:cs typeface=""/>
      </a:majorFont>
      <a:minorFont>
        <a:latin typeface="Univer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today_in_history</Template>
  <TotalTime>8228</TotalTime>
  <Words>1613</Words>
  <Application>Microsoft Office PowerPoint</Application>
  <PresentationFormat>On-screen Show (4:3)</PresentationFormat>
  <Paragraphs>116</Paragraphs>
  <Slides>42</Slides>
  <Notes>0</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today_in_history</vt:lpstr>
      <vt:lpstr>FCC Monitoring Station,  Grand Island, Nebraska</vt:lpstr>
      <vt:lpstr>This presentation  based on the article published in Popular Communications Volume 31, Number 12, August 2013 By: Randal R. Schulze, KD0HKD  </vt:lpstr>
      <vt:lpstr>2016 Update:   The majority of photographs used in the presentation are from the collection of Randal R. Schulze, from Government Archives, or from the Public Domain.  During February 2016, a number of photos, circa 1975, were submitted to this project by Ernest J. Wesolowski and Mark Durenberger of the National Radio Club.  An audio actuality from an interview of James McKinney by Mark Durenberger has also been provided.  These photos and audio files are used by permission.  Thank You! </vt:lpstr>
      <vt:lpstr>“Although there is no longer a human presence, it’s good to know that after long and distinguished service, the Grand Island monitoring station is still alive and well.” </vt:lpstr>
      <vt:lpstr>Kearney, Nebraska 1974 Through 1979</vt:lpstr>
      <vt:lpstr>Kearney, Nebraska 1974 Through 1979</vt:lpstr>
      <vt:lpstr>Kearney, Nebraska 1974 Through 1979</vt:lpstr>
      <vt:lpstr>Central and Eastern Nebraska 1980 Through 1990’s</vt:lpstr>
      <vt:lpstr>Central and Eastern Nebraska 1980 Through 1990’s</vt:lpstr>
      <vt:lpstr>Slide 10</vt:lpstr>
      <vt:lpstr>Slide 11</vt:lpstr>
      <vt:lpstr>Slide 12</vt:lpstr>
      <vt:lpstr>Slide 13</vt:lpstr>
      <vt:lpstr>FCC Monitoring Station 1929 Through 1996</vt:lpstr>
      <vt:lpstr>FCC Monitoring Station 1929 Through 1996</vt:lpstr>
      <vt:lpstr>Slide 16</vt:lpstr>
      <vt:lpstr>FCC Monitoring Station 1929 Through 1996</vt:lpstr>
      <vt:lpstr>FCC Monitoring Station 1929 Through 1996</vt:lpstr>
      <vt:lpstr>FCC Monitoring Station 1929 Through 1996</vt:lpstr>
      <vt:lpstr>FCC Monitoring Station 1929 Through 1996</vt:lpstr>
      <vt:lpstr>FCC Monitoring Station 1929 Through 1996</vt:lpstr>
      <vt:lpstr>FCC Monitoring Station 1929 Through 1996</vt:lpstr>
      <vt:lpstr>FCC Monitoring Station 1929 Through 1996</vt:lpstr>
      <vt:lpstr>FCC Monitoring Station 1929 Through 1996</vt:lpstr>
      <vt:lpstr>FCC Monitoring Station 1929 Through 1996</vt:lpstr>
      <vt:lpstr>FCC Monitoring Station 1929 Through 1996</vt:lpstr>
      <vt:lpstr>The FCC Monitoring Station In Action!</vt:lpstr>
      <vt:lpstr>During the early 1980’s, I had the opportunity to sit in while FCC Engineers actually chased down an “offender” from the Monitoring Station.  The details of that event is described in the Popular Communications Magazine Article, and could be  something for a future presentation.</vt:lpstr>
      <vt:lpstr>Photo Details:</vt:lpstr>
      <vt:lpstr>Photo Details:</vt:lpstr>
      <vt:lpstr>Photo Details:</vt:lpstr>
      <vt:lpstr>Photo Details:</vt:lpstr>
      <vt:lpstr>Photo Details:</vt:lpstr>
      <vt:lpstr>Photo Details:</vt:lpstr>
      <vt:lpstr>Photo Details:</vt:lpstr>
      <vt:lpstr>Photo Details:</vt:lpstr>
      <vt:lpstr>Photo Details:</vt:lpstr>
      <vt:lpstr>Photo Details:</vt:lpstr>
      <vt:lpstr>Photo Details:</vt:lpstr>
      <vt:lpstr>Photo Details:</vt:lpstr>
      <vt:lpstr>Photo Details:</vt:lpstr>
      <vt:lpstr>Slide 42</vt:lpstr>
    </vt:vector>
  </TitlesOfParts>
  <Company>Hams In Space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 in History</dc:title>
  <dc:creator>Randal Schulze</dc:creator>
  <cp:lastModifiedBy>Randal Schulze</cp:lastModifiedBy>
  <cp:revision>94</cp:revision>
  <dcterms:created xsi:type="dcterms:W3CDTF">2013-08-16T18:43:26Z</dcterms:created>
  <dcterms:modified xsi:type="dcterms:W3CDTF">2016-09-07T18:59:30Z</dcterms:modified>
</cp:coreProperties>
</file>