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6" r:id="rId4"/>
    <p:sldId id="264" r:id="rId5"/>
    <p:sldId id="267" r:id="rId6"/>
    <p:sldId id="265" r:id="rId7"/>
    <p:sldId id="268" r:id="rId8"/>
    <p:sldId id="318" r:id="rId9"/>
    <p:sldId id="321" r:id="rId10"/>
    <p:sldId id="322" r:id="rId11"/>
    <p:sldId id="269" r:id="rId12"/>
    <p:sldId id="300" r:id="rId13"/>
    <p:sldId id="323" r:id="rId14"/>
    <p:sldId id="324" r:id="rId15"/>
    <p:sldId id="325" r:id="rId16"/>
    <p:sldId id="282" r:id="rId17"/>
    <p:sldId id="280" r:id="rId18"/>
    <p:sldId id="326" r:id="rId19"/>
    <p:sldId id="286" r:id="rId20"/>
    <p:sldId id="287" r:id="rId21"/>
    <p:sldId id="327" r:id="rId22"/>
    <p:sldId id="296" r:id="rId23"/>
    <p:sldId id="29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86C"/>
    <a:srgbClr val="336699"/>
    <a:srgbClr val="9078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4114800"/>
            <a:ext cx="9144000" cy="552450"/>
          </a:xfrm>
        </p:spPr>
        <p:txBody>
          <a:bodyPr/>
          <a:lstStyle>
            <a:lvl1pPr algn="ctr">
              <a:defRPr sz="3600"/>
            </a:lvl1pPr>
          </a:lstStyle>
          <a:p>
            <a:r>
              <a:rPr lang="en-US" smtClean="0"/>
              <a:t>Click to edit Master title style</a:t>
            </a:r>
            <a:endParaRPr lang="en-US"/>
          </a:p>
        </p:txBody>
      </p:sp>
      <p:sp>
        <p:nvSpPr>
          <p:cNvPr id="11267" name="Rectangle 3"/>
          <p:cNvSpPr>
            <a:spLocks noGrp="1" noChangeArrowheads="1"/>
          </p:cNvSpPr>
          <p:nvPr>
            <p:ph type="subTitle" idx="1"/>
          </p:nvPr>
        </p:nvSpPr>
        <p:spPr>
          <a:xfrm>
            <a:off x="0" y="4724400"/>
            <a:ext cx="9144000" cy="381000"/>
          </a:xfrm>
        </p:spPr>
        <p:txBody>
          <a:bodyPr/>
          <a:lstStyle>
            <a:lvl1pPr marL="0" indent="0" algn="ctr">
              <a:defRPr>
                <a:solidFill>
                  <a:schemeClr val="bg1"/>
                </a:solidFill>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0" y="6689725"/>
            <a:ext cx="2133600" cy="168275"/>
          </a:xfrm>
        </p:spPr>
        <p:txBody>
          <a:bodyPr/>
          <a:lstStyle>
            <a:lvl1pPr>
              <a:defRPr b="0">
                <a:latin typeface="Arial Black"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0">
                <a:latin typeface="Arial Black" pitchFamily="34" charset="0"/>
              </a:defRPr>
            </a:lvl1pPr>
          </a:lstStyle>
          <a:p>
            <a:pPr>
              <a:defRPr/>
            </a:pPr>
            <a:endParaRPr lang="en-US"/>
          </a:p>
        </p:txBody>
      </p:sp>
      <p:sp>
        <p:nvSpPr>
          <p:cNvPr id="6" name="Rectangle 6"/>
          <p:cNvSpPr>
            <a:spLocks noGrp="1" noChangeArrowheads="1"/>
          </p:cNvSpPr>
          <p:nvPr>
            <p:ph type="sldNum" sz="quarter" idx="12"/>
          </p:nvPr>
        </p:nvSpPr>
        <p:spPr>
          <a:xfrm>
            <a:off x="7010400" y="6689725"/>
            <a:ext cx="2133600" cy="168275"/>
          </a:xfrm>
        </p:spPr>
        <p:txBody>
          <a:bodyPr/>
          <a:lstStyle>
            <a:lvl1pPr>
              <a:defRPr b="0">
                <a:latin typeface="Arial Black" pitchFamily="34" charset="0"/>
              </a:defRPr>
            </a:lvl1pPr>
          </a:lstStyle>
          <a:p>
            <a:pPr>
              <a:defRPr/>
            </a:pPr>
            <a:fld id="{A96DB25D-112D-4ADC-B09D-5152D1900521}"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030D57-8308-4248-B3C1-CFF65A2B5194}"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6BDB86-165E-4623-9718-0064553F41A7}" type="slidenum">
              <a:rPr lang="en-US"/>
              <a:pPr>
                <a:defRPr/>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762000"/>
            <a:ext cx="4267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267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BA282C-5F1D-4ACC-BB50-5C2FB598212A}"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EE3AF3-260A-4E40-A662-BC79BB19C0B9}"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E630F4-CCF0-448F-853C-5BAE0F2433DA}"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762000"/>
            <a:ext cx="4267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267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F11691-CAA6-424D-BA35-3600472A7BF6}"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2AFB62-2A28-4448-8612-67A833545C29}"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AEF7F5-7BC4-4DFC-A888-F7869BEA12EF}"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14446B-7BC9-4847-9D66-776A162B6CD8}"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D7F7FA-758D-420E-8092-2836AC6091BF}"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0275B2-659B-46C3-946E-F95AEB38810B}"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0"/>
            <a:ext cx="8686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28600" y="762000"/>
            <a:ext cx="8686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2FEA6073-CC69-4631-AE66-987856B561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spd="med">
    <p:fade thruBlk="1"/>
  </p:transition>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Tahoma" pitchFamily="34" charset="0"/>
        </a:defRPr>
      </a:lvl2pPr>
      <a:lvl3pPr algn="l" rtl="0" eaLnBrk="0" fontAlgn="base" hangingPunct="0">
        <a:spcBef>
          <a:spcPct val="0"/>
        </a:spcBef>
        <a:spcAft>
          <a:spcPct val="0"/>
        </a:spcAft>
        <a:defRPr sz="3200" b="1">
          <a:solidFill>
            <a:schemeClr val="bg1"/>
          </a:solidFill>
          <a:latin typeface="Tahoma" pitchFamily="34" charset="0"/>
        </a:defRPr>
      </a:lvl3pPr>
      <a:lvl4pPr algn="l" rtl="0" eaLnBrk="0" fontAlgn="base" hangingPunct="0">
        <a:spcBef>
          <a:spcPct val="0"/>
        </a:spcBef>
        <a:spcAft>
          <a:spcPct val="0"/>
        </a:spcAft>
        <a:defRPr sz="3200" b="1">
          <a:solidFill>
            <a:schemeClr val="bg1"/>
          </a:solidFill>
          <a:latin typeface="Tahoma" pitchFamily="34" charset="0"/>
        </a:defRPr>
      </a:lvl4pPr>
      <a:lvl5pPr algn="l" rtl="0" eaLnBrk="0" fontAlgn="base" hangingPunct="0">
        <a:spcBef>
          <a:spcPct val="0"/>
        </a:spcBef>
        <a:spcAft>
          <a:spcPct val="0"/>
        </a:spcAft>
        <a:defRPr sz="3200" b="1">
          <a:solidFill>
            <a:schemeClr val="bg1"/>
          </a:solidFill>
          <a:latin typeface="Tahoma" pitchFamily="34" charset="0"/>
        </a:defRPr>
      </a:lvl5pPr>
      <a:lvl6pPr marL="457200" algn="l" rtl="0" eaLnBrk="1" fontAlgn="base" hangingPunct="1">
        <a:spcBef>
          <a:spcPct val="0"/>
        </a:spcBef>
        <a:spcAft>
          <a:spcPct val="0"/>
        </a:spcAft>
        <a:defRPr sz="3200" b="1">
          <a:solidFill>
            <a:schemeClr val="bg1"/>
          </a:solidFill>
          <a:latin typeface="Tahoma" pitchFamily="34" charset="0"/>
        </a:defRPr>
      </a:lvl6pPr>
      <a:lvl7pPr marL="914400" algn="l" rtl="0" eaLnBrk="1" fontAlgn="base" hangingPunct="1">
        <a:spcBef>
          <a:spcPct val="0"/>
        </a:spcBef>
        <a:spcAft>
          <a:spcPct val="0"/>
        </a:spcAft>
        <a:defRPr sz="3200" b="1">
          <a:solidFill>
            <a:schemeClr val="bg1"/>
          </a:solidFill>
          <a:latin typeface="Tahoma" pitchFamily="34" charset="0"/>
        </a:defRPr>
      </a:lvl7pPr>
      <a:lvl8pPr marL="1371600" algn="l" rtl="0" eaLnBrk="1" fontAlgn="base" hangingPunct="1">
        <a:spcBef>
          <a:spcPct val="0"/>
        </a:spcBef>
        <a:spcAft>
          <a:spcPct val="0"/>
        </a:spcAft>
        <a:defRPr sz="3200" b="1">
          <a:solidFill>
            <a:schemeClr val="bg1"/>
          </a:solidFill>
          <a:latin typeface="Tahoma" pitchFamily="34" charset="0"/>
        </a:defRPr>
      </a:lvl8pPr>
      <a:lvl9pPr marL="1828800" algn="l" rtl="0" eaLnBrk="1" fontAlgn="base" hangingPunct="1">
        <a:spcBef>
          <a:spcPct val="0"/>
        </a:spcBef>
        <a:spcAft>
          <a:spcPct val="0"/>
        </a:spcAft>
        <a:defRPr sz="3200" b="1">
          <a:solidFill>
            <a:schemeClr val="bg1"/>
          </a:solidFill>
          <a:latin typeface="Tahoma" pitchFamily="34" charset="0"/>
        </a:defRPr>
      </a:lvl9pPr>
    </p:titleStyle>
    <p:bodyStyle>
      <a:lvl1pPr marL="342900" indent="-342900" algn="l" rtl="0" eaLnBrk="0" fontAlgn="base" hangingPunct="0">
        <a:spcBef>
          <a:spcPct val="20000"/>
        </a:spcBef>
        <a:spcAft>
          <a:spcPct val="0"/>
        </a:spcAft>
        <a:buSzPct val="200000"/>
        <a:defRPr sz="2400" b="1">
          <a:solidFill>
            <a:schemeClr val="tx1"/>
          </a:solidFill>
          <a:latin typeface="+mn-lt"/>
          <a:ea typeface="+mn-ea"/>
          <a:cs typeface="+mn-cs"/>
        </a:defRPr>
      </a:lvl1pPr>
      <a:lvl2pPr marL="742950" indent="-285750" algn="l" rtl="0" eaLnBrk="0" fontAlgn="base" hangingPunct="0">
        <a:spcBef>
          <a:spcPct val="20000"/>
        </a:spcBef>
        <a:spcAft>
          <a:spcPct val="0"/>
        </a:spcAft>
        <a:buSzPct val="200000"/>
        <a:defRPr sz="2000" b="1">
          <a:solidFill>
            <a:schemeClr val="tx1"/>
          </a:solidFill>
          <a:latin typeface="+mn-lt"/>
        </a:defRPr>
      </a:lvl2pPr>
      <a:lvl3pPr marL="1143000" indent="-228600" algn="l" rtl="0" eaLnBrk="0" fontAlgn="base" hangingPunct="0">
        <a:spcBef>
          <a:spcPct val="20000"/>
        </a:spcBef>
        <a:spcAft>
          <a:spcPct val="0"/>
        </a:spcAft>
        <a:buSzPct val="200000"/>
        <a:defRPr b="1">
          <a:solidFill>
            <a:schemeClr val="tx1"/>
          </a:solidFill>
          <a:latin typeface="+mn-lt"/>
        </a:defRPr>
      </a:lvl3pPr>
      <a:lvl4pPr marL="1600200" indent="-228600" algn="l" rtl="0" eaLnBrk="0" fontAlgn="base" hangingPunct="0">
        <a:spcBef>
          <a:spcPct val="20000"/>
        </a:spcBef>
        <a:spcAft>
          <a:spcPct val="0"/>
        </a:spcAft>
        <a:buSzPct val="200000"/>
        <a:defRPr sz="1600" b="1">
          <a:solidFill>
            <a:schemeClr val="tx1"/>
          </a:solidFill>
          <a:latin typeface="+mn-lt"/>
        </a:defRPr>
      </a:lvl4pPr>
      <a:lvl5pPr marL="2057400" indent="-228600" algn="l" rtl="0" eaLnBrk="0" fontAlgn="base" hangingPunct="0">
        <a:spcBef>
          <a:spcPct val="20000"/>
        </a:spcBef>
        <a:spcAft>
          <a:spcPct val="0"/>
        </a:spcAft>
        <a:buSzPct val="200000"/>
        <a:defRPr sz="1600" b="1">
          <a:solidFill>
            <a:schemeClr val="tx1"/>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kcmesh.org/"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mokancouncil.org/awards.html/"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mokancouncil.org/ElmerProject.htm"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mokancouncil.org/Ham400Project.htm"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dirty="0" smtClean="0"/>
              <a:t>Ham </a:t>
            </a:r>
            <a:r>
              <a:rPr lang="en-US" dirty="0" smtClean="0"/>
              <a:t>403</a:t>
            </a:r>
            <a:endParaRPr lang="en-US" dirty="0" smtClean="0"/>
          </a:p>
        </p:txBody>
      </p:sp>
      <p:sp>
        <p:nvSpPr>
          <p:cNvPr id="4099" name="Rectangle 3"/>
          <p:cNvSpPr>
            <a:spLocks noGrp="1" noChangeArrowheads="1"/>
          </p:cNvSpPr>
          <p:nvPr>
            <p:ph type="subTitle" idx="1"/>
          </p:nvPr>
        </p:nvSpPr>
        <p:spPr/>
        <p:txBody>
          <a:bodyPr/>
          <a:lstStyle/>
          <a:p>
            <a:pPr eaLnBrk="1" hangingPunct="1">
              <a:lnSpc>
                <a:spcPct val="90000"/>
              </a:lnSpc>
            </a:pPr>
            <a:r>
              <a:rPr lang="en-US" sz="1800" dirty="0" smtClean="0"/>
              <a:t>Introduction to the </a:t>
            </a:r>
            <a:br>
              <a:rPr lang="en-US" sz="1800" dirty="0" smtClean="0"/>
            </a:br>
            <a:r>
              <a:rPr lang="en-US" sz="1800" dirty="0" smtClean="0"/>
              <a:t>Mo-Kan Regional Council of </a:t>
            </a:r>
          </a:p>
          <a:p>
            <a:pPr eaLnBrk="1" hangingPunct="1">
              <a:lnSpc>
                <a:spcPct val="90000"/>
              </a:lnSpc>
            </a:pPr>
            <a:r>
              <a:rPr lang="en-US" sz="1800" dirty="0" smtClean="0"/>
              <a:t>Amateur Radio Organizations</a:t>
            </a:r>
            <a:r>
              <a:rPr lang="en-US" sz="1800" dirty="0" smtClean="0"/>
              <a:t/>
            </a:r>
            <a:br>
              <a:rPr lang="en-US" sz="1800" dirty="0" smtClean="0"/>
            </a:br>
            <a:endParaRPr lang="en-US" sz="1800" dirty="0" smtClean="0"/>
          </a:p>
        </p:txBody>
      </p:sp>
      <p:pic>
        <p:nvPicPr>
          <p:cNvPr id="4100" name="Picture 5" descr="MoKanLogo.png"/>
          <p:cNvPicPr>
            <a:picLocks noChangeAspect="1"/>
          </p:cNvPicPr>
          <p:nvPr/>
        </p:nvPicPr>
        <p:blipFill>
          <a:blip r:embed="rId2" cstate="print"/>
          <a:srcRect/>
          <a:stretch>
            <a:fillRect/>
          </a:stretch>
        </p:blipFill>
        <p:spPr bwMode="auto">
          <a:xfrm>
            <a:off x="228600" y="228600"/>
            <a:ext cx="866775" cy="839788"/>
          </a:xfrm>
          <a:prstGeom prst="rect">
            <a:avLst/>
          </a:prstGeom>
          <a:noFill/>
          <a:ln w="9525">
            <a:noFill/>
            <a:miter lim="800000"/>
            <a:headEnd/>
            <a:tailEnd/>
          </a:ln>
        </p:spPr>
      </p:pic>
      <p:sp>
        <p:nvSpPr>
          <p:cNvPr id="4101" name="TextBox 6"/>
          <p:cNvSpPr txBox="1">
            <a:spLocks noChangeArrowheads="1"/>
          </p:cNvSpPr>
          <p:nvPr/>
        </p:nvSpPr>
        <p:spPr bwMode="auto">
          <a:xfrm>
            <a:off x="1143000" y="304800"/>
            <a:ext cx="4419600" cy="800100"/>
          </a:xfrm>
          <a:prstGeom prst="rect">
            <a:avLst/>
          </a:prstGeom>
          <a:noFill/>
          <a:ln w="9525">
            <a:noFill/>
            <a:miter lim="800000"/>
            <a:headEnd/>
            <a:tailEnd/>
          </a:ln>
        </p:spPr>
        <p:txBody>
          <a:bodyPr>
            <a:spAutoFit/>
          </a:bodyPr>
          <a:lstStyle/>
          <a:p>
            <a:r>
              <a:rPr lang="en-US" b="1" i="1" dirty="0">
                <a:solidFill>
                  <a:schemeClr val="bg1"/>
                </a:solidFill>
              </a:rPr>
              <a:t>Mo-Kan Regional Council of</a:t>
            </a:r>
          </a:p>
          <a:p>
            <a:r>
              <a:rPr lang="en-US" b="1" i="1" dirty="0">
                <a:solidFill>
                  <a:schemeClr val="bg1"/>
                </a:solidFill>
              </a:rPr>
              <a:t>Amateur Radio Organizations, Inc.</a:t>
            </a:r>
          </a:p>
          <a:p>
            <a:r>
              <a:rPr lang="en-US" sz="1000" b="1" i="1" dirty="0">
                <a:solidFill>
                  <a:schemeClr val="bg1"/>
                </a:solidFill>
              </a:rPr>
              <a:t>Copyright © </a:t>
            </a:r>
            <a:r>
              <a:rPr lang="en-US" sz="1000" b="1" i="1" dirty="0" smtClean="0">
                <a:solidFill>
                  <a:schemeClr val="bg1"/>
                </a:solidFill>
              </a:rPr>
              <a:t>20123– </a:t>
            </a:r>
            <a:r>
              <a:rPr lang="en-US" sz="1000" b="1" i="1" dirty="0">
                <a:solidFill>
                  <a:schemeClr val="bg1"/>
                </a:solidFill>
              </a:rPr>
              <a:t>All Rights Reserved</a:t>
            </a:r>
          </a:p>
        </p:txBody>
      </p:sp>
      <p:sp>
        <p:nvSpPr>
          <p:cNvPr id="4102" name="TextBox 5"/>
          <p:cNvSpPr txBox="1">
            <a:spLocks noChangeArrowheads="1"/>
          </p:cNvSpPr>
          <p:nvPr/>
        </p:nvSpPr>
        <p:spPr bwMode="auto">
          <a:xfrm>
            <a:off x="6705600" y="6400800"/>
            <a:ext cx="2026260" cy="307777"/>
          </a:xfrm>
          <a:prstGeom prst="rect">
            <a:avLst/>
          </a:prstGeom>
          <a:noFill/>
          <a:ln w="9525">
            <a:noFill/>
            <a:miter lim="800000"/>
            <a:headEnd/>
            <a:tailEnd/>
          </a:ln>
        </p:spPr>
        <p:txBody>
          <a:bodyPr wrap="none">
            <a:spAutoFit/>
          </a:bodyPr>
          <a:lstStyle/>
          <a:p>
            <a:r>
              <a:rPr lang="en-US" sz="1400" dirty="0">
                <a:solidFill>
                  <a:schemeClr val="bg1"/>
                </a:solidFill>
              </a:rPr>
              <a:t>Version </a:t>
            </a:r>
            <a:r>
              <a:rPr lang="en-US" sz="1400" dirty="0" smtClean="0">
                <a:solidFill>
                  <a:schemeClr val="bg1"/>
                </a:solidFill>
              </a:rPr>
              <a:t>1.0    06JUN23</a:t>
            </a:r>
            <a:endParaRPr lang="en-US" sz="1400"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Who Can Be a Member?</a:t>
            </a:r>
            <a:endParaRPr lang="en-US" dirty="0" smtClean="0"/>
          </a:p>
        </p:txBody>
      </p:sp>
      <p:sp>
        <p:nvSpPr>
          <p:cNvPr id="10243" name="Rectangle 3"/>
          <p:cNvSpPr>
            <a:spLocks noGrp="1" noChangeArrowheads="1"/>
          </p:cNvSpPr>
          <p:nvPr>
            <p:ph type="body" sz="half" idx="1"/>
          </p:nvPr>
        </p:nvSpPr>
        <p:spPr>
          <a:xfrm>
            <a:off x="228600" y="762000"/>
            <a:ext cx="3733800" cy="4648200"/>
          </a:xfrm>
        </p:spPr>
        <p:txBody>
          <a:bodyPr/>
          <a:lstStyle/>
          <a:p>
            <a:pPr marL="0" indent="0" eaLnBrk="1" hangingPunct="1"/>
            <a:r>
              <a:rPr lang="en-US" sz="2000" dirty="0" smtClean="0"/>
              <a:t>Member – </a:t>
            </a:r>
            <a:r>
              <a:rPr lang="en-US" sz="2000" dirty="0" smtClean="0"/>
              <a:t>Vendor Organization</a:t>
            </a:r>
            <a:r>
              <a:rPr lang="en-US" sz="1600" dirty="0" smtClean="0"/>
              <a:t/>
            </a:r>
            <a:br>
              <a:rPr lang="en-US" sz="1600" dirty="0" smtClean="0"/>
            </a:br>
            <a:endParaRPr lang="en-US" sz="800" dirty="0" smtClean="0"/>
          </a:p>
          <a:p>
            <a:pPr marL="400050" lvl="1" indent="0" eaLnBrk="1" hangingPunct="1"/>
            <a:r>
              <a:rPr lang="en-US" sz="1600" dirty="0" smtClean="0"/>
              <a:t>Any manufacturer or seller of products or services of interest to the amateur radio community from the region. Vendor Organization members may participate in any official discussions on any issues brought before the association and may participate in any events of activities of the association. Vendor Organizations may not vote on officers or issues.</a:t>
            </a:r>
            <a:endParaRPr lang="en-US" sz="1600" dirty="0" smtClean="0"/>
          </a:p>
        </p:txBody>
      </p:sp>
      <p:pic>
        <p:nvPicPr>
          <p:cNvPr id="70658" name="Picture 2"/>
          <p:cNvPicPr>
            <a:picLocks noChangeAspect="1" noChangeArrowheads="1"/>
          </p:cNvPicPr>
          <p:nvPr/>
        </p:nvPicPr>
        <p:blipFill>
          <a:blip r:embed="rId2" cstate="print"/>
          <a:srcRect/>
          <a:stretch>
            <a:fillRect/>
          </a:stretch>
        </p:blipFill>
        <p:spPr bwMode="auto">
          <a:xfrm>
            <a:off x="4419600" y="1371600"/>
            <a:ext cx="4076700" cy="32194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p:txBody>
          <a:bodyPr/>
          <a:lstStyle/>
          <a:p>
            <a:pPr eaLnBrk="1" hangingPunct="1"/>
            <a:r>
              <a:rPr lang="en-US" sz="3200" dirty="0" smtClean="0"/>
              <a:t>Mo-Kan Council Projects</a:t>
            </a:r>
            <a:endParaRPr lang="en-US" sz="3200" dirty="0" smtClean="0"/>
          </a:p>
        </p:txBody>
      </p:sp>
      <p:sp>
        <p:nvSpPr>
          <p:cNvPr id="11267" name="Rectangle 5"/>
          <p:cNvSpPr>
            <a:spLocks noGrp="1" noChangeArrowheads="1"/>
          </p:cNvSpPr>
          <p:nvPr>
            <p:ph type="subTitle" idx="1"/>
          </p:nvPr>
        </p:nvSpPr>
        <p:spPr/>
        <p:txBody>
          <a:bodyPr/>
          <a:lstStyle/>
          <a:p>
            <a:pPr eaLnBrk="1" hangingPunct="1"/>
            <a:r>
              <a:rPr lang="en-US" dirty="0" smtClean="0"/>
              <a:t>Let’s Talk About Some</a:t>
            </a:r>
            <a:br>
              <a:rPr lang="en-US" dirty="0" smtClean="0"/>
            </a:br>
            <a:r>
              <a:rPr lang="en-US" dirty="0" smtClean="0"/>
              <a:t>of the</a:t>
            </a:r>
            <a:br>
              <a:rPr lang="en-US" dirty="0" smtClean="0"/>
            </a:br>
            <a:r>
              <a:rPr lang="en-US" dirty="0" smtClean="0"/>
              <a:t>Things We’re Working on!</a:t>
            </a:r>
            <a:endParaRPr lang="en-US" dirty="0" smtClean="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Mo-Kan Projects</a:t>
            </a:r>
            <a:endParaRPr lang="en-US" dirty="0" smtClean="0"/>
          </a:p>
        </p:txBody>
      </p:sp>
      <p:sp>
        <p:nvSpPr>
          <p:cNvPr id="7171" name="Rectangle 3"/>
          <p:cNvSpPr>
            <a:spLocks noGrp="1" noChangeArrowheads="1"/>
          </p:cNvSpPr>
          <p:nvPr>
            <p:ph type="body" sz="half" idx="1"/>
          </p:nvPr>
        </p:nvSpPr>
        <p:spPr>
          <a:xfrm>
            <a:off x="228600" y="762000"/>
            <a:ext cx="3352800" cy="4648200"/>
          </a:xfrm>
        </p:spPr>
        <p:txBody>
          <a:bodyPr/>
          <a:lstStyle/>
          <a:p>
            <a:pPr marL="0" indent="0" eaLnBrk="1" hangingPunct="1">
              <a:defRPr/>
            </a:pPr>
            <a:r>
              <a:rPr lang="en-US" sz="2000" dirty="0" smtClean="0"/>
              <a:t>KC Mesh Group</a:t>
            </a:r>
            <a:endParaRPr lang="en-US" sz="2000" dirty="0" smtClean="0"/>
          </a:p>
          <a:p>
            <a:pPr marL="0" indent="0" eaLnBrk="1" hangingPunct="1">
              <a:defRPr/>
            </a:pPr>
            <a:endParaRPr lang="en-US" sz="800" dirty="0" smtClean="0"/>
          </a:p>
          <a:p>
            <a:pPr marL="400050" lvl="1" indent="0" eaLnBrk="1" hangingPunct="1">
              <a:defRPr/>
            </a:pPr>
            <a:r>
              <a:rPr lang="en-US" sz="1600" dirty="0" smtClean="0"/>
              <a:t>A </a:t>
            </a:r>
            <a:r>
              <a:rPr lang="en-US" sz="1600" dirty="0" smtClean="0"/>
              <a:t>group of Amateur Radio Operators in the Kansas City Metro Area that are working on building out </a:t>
            </a:r>
            <a:r>
              <a:rPr lang="en-US" sz="1600" dirty="0" smtClean="0"/>
              <a:t>the Amateur Radio Emergency Data Network in </a:t>
            </a:r>
            <a:r>
              <a:rPr lang="en-US" sz="1600" dirty="0" smtClean="0"/>
              <a:t>the Region</a:t>
            </a:r>
            <a:r>
              <a:rPr lang="en-US" sz="1600" dirty="0" smtClean="0"/>
              <a:t>.</a:t>
            </a:r>
          </a:p>
          <a:p>
            <a:pPr marL="400050" lvl="1" indent="0" eaLnBrk="1" hangingPunct="1">
              <a:defRPr/>
            </a:pPr>
            <a:endParaRPr lang="en-US" sz="800" dirty="0" smtClean="0"/>
          </a:p>
          <a:p>
            <a:pPr marL="400050" lvl="1" indent="0" eaLnBrk="1" hangingPunct="1">
              <a:defRPr/>
            </a:pPr>
            <a:r>
              <a:rPr lang="en-US" sz="1600" dirty="0" smtClean="0">
                <a:hlinkClick r:id="rId2"/>
              </a:rPr>
              <a:t>https://</a:t>
            </a:r>
            <a:r>
              <a:rPr lang="en-US" sz="1600" dirty="0" smtClean="0">
                <a:hlinkClick r:id="rId2"/>
              </a:rPr>
              <a:t>www.kcmesh.org</a:t>
            </a:r>
            <a:r>
              <a:rPr lang="en-US" sz="1600" dirty="0" smtClean="0"/>
              <a:t> </a:t>
            </a:r>
            <a:endParaRPr lang="en-US" sz="1600" dirty="0" smtClean="0"/>
          </a:p>
        </p:txBody>
      </p:sp>
      <p:pic>
        <p:nvPicPr>
          <p:cNvPr id="12293" name="Picture 5"/>
          <p:cNvPicPr>
            <a:picLocks noChangeAspect="1" noChangeArrowheads="1"/>
          </p:cNvPicPr>
          <p:nvPr/>
        </p:nvPicPr>
        <p:blipFill>
          <a:blip r:embed="rId3" cstate="print"/>
          <a:srcRect/>
          <a:stretch>
            <a:fillRect/>
          </a:stretch>
        </p:blipFill>
        <p:spPr bwMode="auto">
          <a:xfrm>
            <a:off x="3639098" y="1828799"/>
            <a:ext cx="5123902" cy="255149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Mo-Kan Projects</a:t>
            </a:r>
            <a:endParaRPr lang="en-US" dirty="0" smtClean="0"/>
          </a:p>
        </p:txBody>
      </p:sp>
      <p:sp>
        <p:nvSpPr>
          <p:cNvPr id="7171" name="Rectangle 3"/>
          <p:cNvSpPr>
            <a:spLocks noGrp="1" noChangeArrowheads="1"/>
          </p:cNvSpPr>
          <p:nvPr>
            <p:ph type="body" sz="half" idx="1"/>
          </p:nvPr>
        </p:nvSpPr>
        <p:spPr>
          <a:xfrm>
            <a:off x="228600" y="762000"/>
            <a:ext cx="3962400" cy="4648200"/>
          </a:xfrm>
        </p:spPr>
        <p:txBody>
          <a:bodyPr/>
          <a:lstStyle/>
          <a:p>
            <a:pPr marL="0" indent="0" eaLnBrk="1" hangingPunct="1">
              <a:defRPr/>
            </a:pPr>
            <a:r>
              <a:rPr lang="en-US" sz="2000" dirty="0" smtClean="0"/>
              <a:t>Mo-Kan Eagle Awards</a:t>
            </a:r>
            <a:endParaRPr lang="en-US" sz="2000" dirty="0" smtClean="0"/>
          </a:p>
          <a:p>
            <a:pPr marL="0" indent="0" eaLnBrk="1" hangingPunct="1">
              <a:defRPr/>
            </a:pPr>
            <a:endParaRPr lang="en-US" sz="800" dirty="0" smtClean="0"/>
          </a:p>
          <a:p>
            <a:pPr marL="400050" lvl="1" indent="0" eaLnBrk="1" hangingPunct="1">
              <a:defRPr/>
            </a:pPr>
            <a:r>
              <a:rPr lang="en-US" sz="1600" dirty="0" smtClean="0"/>
              <a:t>The </a:t>
            </a:r>
            <a:r>
              <a:rPr lang="en-US" sz="1600" dirty="0" smtClean="0"/>
              <a:t>Eagle Awards has been </a:t>
            </a:r>
            <a:r>
              <a:rPr lang="en-US" sz="1600" dirty="0" smtClean="0"/>
              <a:t>established to </a:t>
            </a:r>
            <a:r>
              <a:rPr lang="en-US" sz="1600" dirty="0" smtClean="0"/>
              <a:t>recognize the significant efforts and success of individuals from the Kansas City Region who have accomplished great work or outstanding service to the Amateur Radio Community of the Region which would be considered above and beyond normal expectations</a:t>
            </a:r>
            <a:r>
              <a:rPr lang="en-US" sz="1600" dirty="0" smtClean="0"/>
              <a:t>.</a:t>
            </a:r>
            <a:br>
              <a:rPr lang="en-US" sz="1600" dirty="0" smtClean="0"/>
            </a:br>
            <a:endParaRPr lang="en-US" sz="800" dirty="0" smtClean="0"/>
          </a:p>
          <a:p>
            <a:pPr marL="400050" lvl="1" indent="0" eaLnBrk="1" hangingPunct="1">
              <a:defRPr/>
            </a:pPr>
            <a:r>
              <a:rPr lang="en-US" sz="1600" dirty="0" smtClean="0">
                <a:hlinkClick r:id="rId2"/>
              </a:rPr>
              <a:t>http://mokancouncil.org/awards.html</a:t>
            </a:r>
            <a:r>
              <a:rPr lang="en-US" sz="1600" dirty="0" smtClean="0">
                <a:hlinkClick r:id="rId2"/>
              </a:rPr>
              <a:t>/</a:t>
            </a:r>
            <a:r>
              <a:rPr lang="en-US" sz="1600" dirty="0" smtClean="0"/>
              <a:t> </a:t>
            </a:r>
            <a:endParaRPr lang="en-US" sz="1600" dirty="0" smtClean="0"/>
          </a:p>
        </p:txBody>
      </p:sp>
      <p:pic>
        <p:nvPicPr>
          <p:cNvPr id="71682" name="Picture 2"/>
          <p:cNvPicPr>
            <a:picLocks noChangeAspect="1" noChangeArrowheads="1"/>
          </p:cNvPicPr>
          <p:nvPr/>
        </p:nvPicPr>
        <p:blipFill>
          <a:blip r:embed="rId3" cstate="print"/>
          <a:srcRect/>
          <a:stretch>
            <a:fillRect/>
          </a:stretch>
        </p:blipFill>
        <p:spPr bwMode="auto">
          <a:xfrm>
            <a:off x="4419678" y="1066800"/>
            <a:ext cx="4200448" cy="3886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Mo-Kan Projects</a:t>
            </a:r>
            <a:endParaRPr lang="en-US" dirty="0" smtClean="0"/>
          </a:p>
        </p:txBody>
      </p:sp>
      <p:sp>
        <p:nvSpPr>
          <p:cNvPr id="7171" name="Rectangle 3"/>
          <p:cNvSpPr>
            <a:spLocks noGrp="1" noChangeArrowheads="1"/>
          </p:cNvSpPr>
          <p:nvPr>
            <p:ph type="body" sz="half" idx="1"/>
          </p:nvPr>
        </p:nvSpPr>
        <p:spPr>
          <a:xfrm>
            <a:off x="228600" y="762000"/>
            <a:ext cx="3962400" cy="4648200"/>
          </a:xfrm>
        </p:spPr>
        <p:txBody>
          <a:bodyPr/>
          <a:lstStyle/>
          <a:p>
            <a:pPr marL="0" indent="0" eaLnBrk="1" hangingPunct="1">
              <a:defRPr/>
            </a:pPr>
            <a:r>
              <a:rPr lang="en-US" sz="2000" dirty="0" smtClean="0"/>
              <a:t>Traveling </a:t>
            </a:r>
            <a:r>
              <a:rPr lang="en-US" sz="2000" dirty="0" err="1" smtClean="0"/>
              <a:t>Elmers</a:t>
            </a:r>
            <a:r>
              <a:rPr lang="en-US" sz="2000" dirty="0" smtClean="0"/>
              <a:t> Table</a:t>
            </a:r>
            <a:endParaRPr lang="en-US" sz="2000" dirty="0" smtClean="0"/>
          </a:p>
          <a:p>
            <a:pPr marL="0" indent="0" eaLnBrk="1" hangingPunct="1">
              <a:defRPr/>
            </a:pPr>
            <a:endParaRPr lang="en-US" sz="800" dirty="0" smtClean="0"/>
          </a:p>
          <a:p>
            <a:pPr marL="400050" lvl="1" indent="0" eaLnBrk="1" hangingPunct="1">
              <a:defRPr/>
            </a:pPr>
            <a:r>
              <a:rPr lang="en-US" sz="1600" dirty="0" smtClean="0"/>
              <a:t>At </a:t>
            </a:r>
            <a:r>
              <a:rPr lang="en-US" sz="1600" dirty="0" err="1" smtClean="0"/>
              <a:t>Hamfests</a:t>
            </a:r>
            <a:r>
              <a:rPr lang="en-US" sz="1600" dirty="0" smtClean="0"/>
              <a:t> and Events, host a table where new or interested Hams can be introduced by referral to Amateur Radio Subject Matter Experts from the various facets of Amateur Radio.  This process may also be used to introduce a new Ham to an Amateur Radio Club based on criteria of interest to that particular Ham.</a:t>
            </a:r>
          </a:p>
          <a:p>
            <a:pPr marL="400050" lvl="1" indent="0" eaLnBrk="1" hangingPunct="1">
              <a:defRPr/>
            </a:pPr>
            <a:endParaRPr lang="en-US" sz="1600" dirty="0" smtClean="0"/>
          </a:p>
          <a:p>
            <a:pPr marL="400050" lvl="1" indent="0" eaLnBrk="1" hangingPunct="1">
              <a:defRPr/>
            </a:pPr>
            <a:r>
              <a:rPr lang="en-US" sz="1600" dirty="0" smtClean="0">
                <a:hlinkClick r:id="rId2"/>
              </a:rPr>
              <a:t>http://</a:t>
            </a:r>
            <a:r>
              <a:rPr lang="en-US" sz="1600" dirty="0" smtClean="0">
                <a:hlinkClick r:id="rId2"/>
              </a:rPr>
              <a:t>mokancouncil.org/ElmerProject.htm</a:t>
            </a:r>
            <a:r>
              <a:rPr lang="en-US" sz="1600" dirty="0" smtClean="0"/>
              <a:t> </a:t>
            </a:r>
            <a:endParaRPr lang="en-US" sz="1600" dirty="0" smtClean="0"/>
          </a:p>
        </p:txBody>
      </p:sp>
      <p:pic>
        <p:nvPicPr>
          <p:cNvPr id="72706" name="Picture 2"/>
          <p:cNvPicPr>
            <a:picLocks noChangeAspect="1" noChangeArrowheads="1"/>
          </p:cNvPicPr>
          <p:nvPr/>
        </p:nvPicPr>
        <p:blipFill>
          <a:blip r:embed="rId3" cstate="print"/>
          <a:srcRect/>
          <a:stretch>
            <a:fillRect/>
          </a:stretch>
        </p:blipFill>
        <p:spPr bwMode="auto">
          <a:xfrm>
            <a:off x="4267200" y="1219200"/>
            <a:ext cx="4495800" cy="31337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Mo-Kan Projects</a:t>
            </a:r>
            <a:endParaRPr lang="en-US" dirty="0" smtClean="0"/>
          </a:p>
        </p:txBody>
      </p:sp>
      <p:sp>
        <p:nvSpPr>
          <p:cNvPr id="7171" name="Rectangle 3"/>
          <p:cNvSpPr>
            <a:spLocks noGrp="1" noChangeArrowheads="1"/>
          </p:cNvSpPr>
          <p:nvPr>
            <p:ph type="body" sz="half" idx="1"/>
          </p:nvPr>
        </p:nvSpPr>
        <p:spPr>
          <a:xfrm>
            <a:off x="228600" y="762000"/>
            <a:ext cx="3962400" cy="4648200"/>
          </a:xfrm>
        </p:spPr>
        <p:txBody>
          <a:bodyPr/>
          <a:lstStyle/>
          <a:p>
            <a:pPr marL="0" indent="0" eaLnBrk="1" hangingPunct="1">
              <a:defRPr/>
            </a:pPr>
            <a:r>
              <a:rPr lang="en-US" sz="2000" dirty="0" smtClean="0"/>
              <a:t>Ham 400 Project</a:t>
            </a:r>
            <a:endParaRPr lang="en-US" sz="2000" dirty="0" smtClean="0"/>
          </a:p>
          <a:p>
            <a:pPr marL="0" indent="0" eaLnBrk="1" hangingPunct="1">
              <a:defRPr/>
            </a:pPr>
            <a:endParaRPr lang="en-US" sz="800" dirty="0" smtClean="0"/>
          </a:p>
          <a:p>
            <a:pPr marL="400050" lvl="1" indent="0" eaLnBrk="1" hangingPunct="1">
              <a:defRPr/>
            </a:pPr>
            <a:r>
              <a:rPr lang="en-US" sz="1600" dirty="0" smtClean="0"/>
              <a:t>Training on Club Creation, Club Governance, and topics relevant and specific to Amateur Radio Clubs and Organizations.</a:t>
            </a:r>
          </a:p>
          <a:p>
            <a:pPr marL="400050" lvl="1" indent="0" eaLnBrk="1" hangingPunct="1">
              <a:defRPr/>
            </a:pPr>
            <a:endParaRPr lang="en-US" sz="800" dirty="0" smtClean="0"/>
          </a:p>
          <a:p>
            <a:pPr marL="400050" lvl="1" indent="0" eaLnBrk="1" hangingPunct="1">
              <a:defRPr/>
            </a:pPr>
            <a:r>
              <a:rPr lang="en-US" sz="1600" b="0" i="1" dirty="0" smtClean="0"/>
              <a:t>This presentation is part of the Ham 400 Project!</a:t>
            </a:r>
          </a:p>
          <a:p>
            <a:pPr marL="400050" lvl="1" indent="0" eaLnBrk="1" hangingPunct="1">
              <a:defRPr/>
            </a:pPr>
            <a:endParaRPr lang="en-US" sz="1600" dirty="0" smtClean="0"/>
          </a:p>
          <a:p>
            <a:pPr marL="400050" lvl="1" indent="0" eaLnBrk="1" hangingPunct="1">
              <a:defRPr/>
            </a:pPr>
            <a:r>
              <a:rPr lang="en-US" sz="1600" dirty="0" smtClean="0">
                <a:hlinkClick r:id="rId2"/>
              </a:rPr>
              <a:t>http://</a:t>
            </a:r>
            <a:r>
              <a:rPr lang="en-US" sz="1600" dirty="0" smtClean="0">
                <a:hlinkClick r:id="rId2"/>
              </a:rPr>
              <a:t>mokancouncil.org/Ham400Project.htm</a:t>
            </a:r>
            <a:r>
              <a:rPr lang="en-US" sz="1600" dirty="0" smtClean="0"/>
              <a:t> </a:t>
            </a:r>
            <a:endParaRPr lang="en-US" sz="1600" dirty="0" smtClean="0"/>
          </a:p>
        </p:txBody>
      </p:sp>
      <p:pic>
        <p:nvPicPr>
          <p:cNvPr id="73730" name="Picture 2"/>
          <p:cNvPicPr>
            <a:picLocks noChangeAspect="1" noChangeArrowheads="1"/>
          </p:cNvPicPr>
          <p:nvPr/>
        </p:nvPicPr>
        <p:blipFill>
          <a:blip r:embed="rId3" cstate="print"/>
          <a:srcRect/>
          <a:stretch>
            <a:fillRect/>
          </a:stretch>
        </p:blipFill>
        <p:spPr bwMode="auto">
          <a:xfrm>
            <a:off x="4267200" y="1219200"/>
            <a:ext cx="4383799" cy="330993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p:txBody>
          <a:bodyPr/>
          <a:lstStyle/>
          <a:p>
            <a:pPr eaLnBrk="1" hangingPunct="1"/>
            <a:r>
              <a:rPr lang="en-US" sz="3200" dirty="0" smtClean="0"/>
              <a:t>Who Is A Member of the Council</a:t>
            </a:r>
            <a:endParaRPr lang="en-US" sz="3200" dirty="0" smtClean="0"/>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Council Members</a:t>
            </a:r>
            <a:endParaRPr lang="en-US" dirty="0" smtClean="0"/>
          </a:p>
        </p:txBody>
      </p:sp>
      <p:sp>
        <p:nvSpPr>
          <p:cNvPr id="29699" name="Rectangle 3"/>
          <p:cNvSpPr>
            <a:spLocks noGrp="1" noChangeArrowheads="1"/>
          </p:cNvSpPr>
          <p:nvPr>
            <p:ph type="body" sz="half" idx="1"/>
          </p:nvPr>
        </p:nvSpPr>
        <p:spPr>
          <a:xfrm>
            <a:off x="228600" y="762000"/>
            <a:ext cx="4262438" cy="4648200"/>
          </a:xfrm>
        </p:spPr>
        <p:txBody>
          <a:bodyPr/>
          <a:lstStyle/>
          <a:p>
            <a:pPr marL="0" indent="0" eaLnBrk="1" hangingPunct="1"/>
            <a:r>
              <a:rPr lang="en-US" sz="2000" dirty="0" smtClean="0"/>
              <a:t>Our Membership Includes:</a:t>
            </a:r>
          </a:p>
          <a:p>
            <a:pPr marL="0" indent="0" eaLnBrk="1" hangingPunct="1"/>
            <a:endParaRPr lang="en-US" sz="800" dirty="0" smtClean="0"/>
          </a:p>
          <a:p>
            <a:pPr marL="0" indent="0" eaLnBrk="1" hangingPunct="1"/>
            <a:r>
              <a:rPr lang="en-US" sz="1600" dirty="0" smtClean="0"/>
              <a:t>KC </a:t>
            </a:r>
            <a:r>
              <a:rPr lang="en-US" sz="1600" dirty="0" err="1" smtClean="0"/>
              <a:t>Hamlink</a:t>
            </a:r>
            <a:r>
              <a:rPr lang="en-US" sz="1600" dirty="0" smtClean="0"/>
              <a:t/>
            </a:r>
            <a:br>
              <a:rPr lang="en-US" sz="1600" dirty="0" smtClean="0"/>
            </a:br>
            <a:r>
              <a:rPr lang="en-US" sz="1600" dirty="0" smtClean="0"/>
              <a:t>	</a:t>
            </a:r>
            <a:r>
              <a:rPr lang="en-US" sz="1600" b="0" dirty="0" smtClean="0"/>
              <a:t>Special Service Organization</a:t>
            </a:r>
          </a:p>
          <a:p>
            <a:pPr marL="0" indent="0" eaLnBrk="1" hangingPunct="1"/>
            <a:r>
              <a:rPr lang="en-US" sz="1600" dirty="0" smtClean="0"/>
              <a:t>Larry’s List</a:t>
            </a:r>
          </a:p>
          <a:p>
            <a:pPr marL="0" indent="0" eaLnBrk="1" hangingPunct="1"/>
            <a:r>
              <a:rPr lang="en-US" sz="1600" dirty="0" smtClean="0"/>
              <a:t>	</a:t>
            </a:r>
            <a:r>
              <a:rPr lang="en-US" sz="1600" b="0" dirty="0" smtClean="0"/>
              <a:t>Special Service Organization</a:t>
            </a:r>
          </a:p>
          <a:p>
            <a:pPr marL="0" indent="0" eaLnBrk="1" hangingPunct="1"/>
            <a:r>
              <a:rPr lang="en-US" sz="1600" dirty="0" smtClean="0"/>
              <a:t>Associated Radio</a:t>
            </a:r>
          </a:p>
          <a:p>
            <a:pPr marL="0" indent="0" eaLnBrk="1" hangingPunct="1"/>
            <a:r>
              <a:rPr lang="en-US" sz="1600" dirty="0" smtClean="0"/>
              <a:t>	</a:t>
            </a:r>
            <a:r>
              <a:rPr lang="en-US" sz="1600" b="0" dirty="0" smtClean="0"/>
              <a:t>Vendor Organization</a:t>
            </a:r>
          </a:p>
          <a:p>
            <a:pPr marL="0" indent="0" eaLnBrk="1" hangingPunct="1"/>
            <a:r>
              <a:rPr lang="en-US" sz="1600" dirty="0" smtClean="0"/>
              <a:t>Johnson County Radio Amateurs</a:t>
            </a:r>
          </a:p>
          <a:p>
            <a:pPr marL="0" indent="0" eaLnBrk="1" hangingPunct="1"/>
            <a:r>
              <a:rPr lang="en-US" sz="1600" dirty="0" smtClean="0"/>
              <a:t>	</a:t>
            </a:r>
            <a:r>
              <a:rPr lang="en-US" sz="1600" b="0" dirty="0" smtClean="0"/>
              <a:t>Regular Member</a:t>
            </a:r>
          </a:p>
          <a:p>
            <a:pPr marL="0" indent="0" eaLnBrk="1" hangingPunct="1"/>
            <a:r>
              <a:rPr lang="en-US" sz="1600" dirty="0" smtClean="0"/>
              <a:t>Raytown Amateur Radio Club</a:t>
            </a:r>
          </a:p>
          <a:p>
            <a:pPr marL="0" indent="0" eaLnBrk="1" hangingPunct="1"/>
            <a:r>
              <a:rPr lang="en-US" sz="1600" dirty="0" smtClean="0"/>
              <a:t>	</a:t>
            </a:r>
            <a:r>
              <a:rPr lang="en-US" sz="1600" b="0" dirty="0" smtClean="0"/>
              <a:t> Regular Member</a:t>
            </a:r>
          </a:p>
          <a:p>
            <a:pPr marL="0" indent="0" eaLnBrk="1" hangingPunct="1"/>
            <a:r>
              <a:rPr lang="en-US" sz="1600" dirty="0" smtClean="0"/>
              <a:t>WW1USA</a:t>
            </a:r>
          </a:p>
          <a:p>
            <a:pPr marL="0" indent="0" eaLnBrk="1" hangingPunct="1"/>
            <a:r>
              <a:rPr lang="en-US" sz="1600" dirty="0" smtClean="0"/>
              <a:t>	</a:t>
            </a:r>
            <a:r>
              <a:rPr lang="en-US" sz="1600" b="0" dirty="0" smtClean="0"/>
              <a:t> Regular Member</a:t>
            </a:r>
          </a:p>
          <a:p>
            <a:pPr marL="0" indent="0" eaLnBrk="1" hangingPunct="1"/>
            <a:r>
              <a:rPr lang="en-US" sz="1600" dirty="0" err="1" smtClean="0"/>
              <a:t>Jayhawk</a:t>
            </a:r>
            <a:r>
              <a:rPr lang="en-US" sz="1600" dirty="0" smtClean="0"/>
              <a:t> Amateur Radio Society</a:t>
            </a:r>
          </a:p>
          <a:p>
            <a:pPr marL="0" indent="0" eaLnBrk="1" hangingPunct="1"/>
            <a:r>
              <a:rPr lang="en-US" sz="1600" dirty="0" smtClean="0"/>
              <a:t>	</a:t>
            </a:r>
            <a:r>
              <a:rPr lang="en-US" sz="1600" b="0" dirty="0" smtClean="0"/>
              <a:t> Regular Member</a:t>
            </a:r>
          </a:p>
          <a:p>
            <a:pPr marL="0" indent="0" eaLnBrk="1" hangingPunct="1"/>
            <a:endParaRPr lang="en-US" sz="1600" b="0" dirty="0" smtClean="0"/>
          </a:p>
          <a:p>
            <a:pPr marL="0" indent="0" eaLnBrk="1" hangingPunct="1"/>
            <a:endParaRPr lang="en-US" sz="1600" b="0" dirty="0" smtClean="0"/>
          </a:p>
        </p:txBody>
      </p:sp>
      <p:sp>
        <p:nvSpPr>
          <p:cNvPr id="6" name="Rectangle 3"/>
          <p:cNvSpPr txBox="1">
            <a:spLocks noChangeArrowheads="1"/>
          </p:cNvSpPr>
          <p:nvPr/>
        </p:nvSpPr>
        <p:spPr bwMode="auto">
          <a:xfrm>
            <a:off x="4652962" y="762000"/>
            <a:ext cx="4262438"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buSzPct val="200000"/>
            </a:pPr>
            <a:r>
              <a:rPr kumimoji="0" lang="en-US" sz="1600" b="1" i="0" u="none" strike="noStrike" kern="0" cap="none" spc="0" normalizeH="0" baseline="0" noProof="0" dirty="0" smtClean="0">
                <a:ln>
                  <a:noFill/>
                </a:ln>
                <a:solidFill>
                  <a:schemeClr val="tx1"/>
                </a:solidFill>
                <a:effectLst/>
                <a:uLnTx/>
                <a:uFillTx/>
                <a:latin typeface="+mn-lt"/>
                <a:ea typeface="+mn-ea"/>
                <a:cs typeface="+mn-cs"/>
              </a:rPr>
              <a:t>Ararat Shrine Amateur</a:t>
            </a:r>
            <a:r>
              <a:rPr kumimoji="0" lang="en-US" sz="1600" b="1" i="0" u="none" strike="noStrike" kern="0" cap="none" spc="0" normalizeH="0" noProof="0" dirty="0" smtClean="0">
                <a:ln>
                  <a:noFill/>
                </a:ln>
                <a:solidFill>
                  <a:schemeClr val="tx1"/>
                </a:solidFill>
                <a:effectLst/>
                <a:uLnTx/>
                <a:uFillTx/>
                <a:latin typeface="+mn-lt"/>
                <a:ea typeface="+mn-ea"/>
                <a:cs typeface="+mn-cs"/>
              </a:rPr>
              <a:t> Radio Club</a:t>
            </a:r>
            <a:r>
              <a:rPr kumimoji="0" lang="en-US" sz="1600" b="1" i="0" u="none" strike="noStrike" kern="0" cap="none" spc="0" normalizeH="0" baseline="0" noProof="0" dirty="0" smtClean="0">
                <a:ln>
                  <a:noFill/>
                </a:ln>
                <a:solidFill>
                  <a:schemeClr val="tx1"/>
                </a:solidFill>
                <a:effectLst/>
                <a:uLnTx/>
                <a:uFillTx/>
                <a:latin typeface="+mn-lt"/>
                <a:ea typeface="+mn-ea"/>
                <a:cs typeface="+mn-cs"/>
              </a:rPr>
              <a:t/>
            </a:r>
            <a:br>
              <a:rPr kumimoji="0" lang="en-US" sz="1600" b="1" i="0" u="none" strike="noStrike" kern="0" cap="none" spc="0" normalizeH="0" baseline="0" noProof="0" dirty="0" smtClean="0">
                <a:ln>
                  <a:noFill/>
                </a:ln>
                <a:solidFill>
                  <a:schemeClr val="tx1"/>
                </a:solidFill>
                <a:effectLst/>
                <a:uLnTx/>
                <a:uFillTx/>
                <a:latin typeface="+mn-lt"/>
                <a:ea typeface="+mn-ea"/>
                <a:cs typeface="+mn-cs"/>
              </a:rPr>
            </a:b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r>
              <a:rPr lang="en-US" sz="1600" kern="0" dirty="0"/>
              <a:t> Regular Member</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200000"/>
              <a:buFontTx/>
              <a:buNone/>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Warrensburg Area Amateur Radio Club</a:t>
            </a:r>
          </a:p>
          <a:p>
            <a:pPr lvl="0">
              <a:spcBef>
                <a:spcPct val="20000"/>
              </a:spcBef>
              <a:buSzPct val="200000"/>
            </a:pP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r>
              <a:rPr lang="en-US" sz="1600" kern="0" dirty="0"/>
              <a:t> Regular Member</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200000"/>
              <a:buFontTx/>
              <a:buNone/>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Santa Fe Trail Amateur Radio Club</a:t>
            </a:r>
          </a:p>
          <a:p>
            <a:pPr lvl="0">
              <a:spcBef>
                <a:spcPct val="20000"/>
              </a:spcBef>
              <a:buSzPct val="200000"/>
            </a:pP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r>
              <a:rPr lang="en-US" sz="1600" kern="0" dirty="0"/>
              <a:t> Regular Member</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200000"/>
              <a:buFontTx/>
              <a:buNone/>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Boy Scouts of</a:t>
            </a:r>
            <a:r>
              <a:rPr kumimoji="0" lang="en-US" sz="1600" b="1" i="0" u="none" strike="noStrike" kern="0" cap="none" spc="0" normalizeH="0" noProof="0" dirty="0" smtClean="0">
                <a:ln>
                  <a:noFill/>
                </a:ln>
                <a:solidFill>
                  <a:schemeClr val="tx1"/>
                </a:solidFill>
                <a:effectLst/>
                <a:uLnTx/>
                <a:uFillTx/>
                <a:latin typeface="+mn-lt"/>
                <a:ea typeface="+mn-ea"/>
                <a:cs typeface="+mn-cs"/>
              </a:rPr>
              <a:t> America – Heart of America Council</a:t>
            </a:r>
            <a:endParaRPr kumimoji="0" lang="en-US" sz="1600" b="1" i="0" u="none" strike="noStrike" kern="0" cap="none" spc="0" normalizeH="0" baseline="0" noProof="0" dirty="0" smtClean="0">
              <a:ln>
                <a:noFill/>
              </a:ln>
              <a:solidFill>
                <a:schemeClr val="tx1"/>
              </a:solidFill>
              <a:effectLst/>
              <a:uLnTx/>
              <a:uFillTx/>
              <a:latin typeface="+mn-lt"/>
              <a:ea typeface="+mn-ea"/>
              <a:cs typeface="+mn-cs"/>
            </a:endParaRPr>
          </a:p>
          <a:p>
            <a:pPr lvl="0">
              <a:spcBef>
                <a:spcPct val="20000"/>
              </a:spcBef>
              <a:buSzPct val="200000"/>
            </a:pP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r>
              <a:rPr lang="en-US" sz="1600" b="0" dirty="0" smtClean="0"/>
              <a:t> Special Service Organization</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200000"/>
              <a:buFontTx/>
              <a:buNone/>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Metropolitan Emergency Communications Council (MECC)</a:t>
            </a:r>
          </a:p>
          <a:p>
            <a:pPr lvl="0">
              <a:spcBef>
                <a:spcPct val="20000"/>
              </a:spcBef>
              <a:buSzPct val="200000"/>
            </a:pP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 </a:t>
            </a:r>
            <a:r>
              <a:rPr lang="en-US" sz="1600" b="0" dirty="0" smtClean="0"/>
              <a:t>Special Service Organization</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200000"/>
              <a:buFontTx/>
              <a:buNone/>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Platte County Amateur Radio Group</a:t>
            </a:r>
          </a:p>
          <a:p>
            <a:pPr marL="0" marR="0" lvl="0" indent="0" algn="l" defTabSz="914400" rtl="0" eaLnBrk="1" fontAlgn="base" latinLnBrk="0" hangingPunct="1">
              <a:lnSpc>
                <a:spcPct val="100000"/>
              </a:lnSpc>
              <a:spcBef>
                <a:spcPct val="20000"/>
              </a:spcBef>
              <a:spcAft>
                <a:spcPct val="0"/>
              </a:spcAft>
              <a:buClrTx/>
              <a:buSzPct val="200000"/>
              <a:buFontTx/>
              <a:buNone/>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 Regular Member</a:t>
            </a:r>
          </a:p>
          <a:p>
            <a:pPr marL="0" marR="0" lvl="0" indent="0" algn="l" defTabSz="914400" rtl="0" eaLnBrk="1" fontAlgn="base" latinLnBrk="0" hangingPunct="1">
              <a:lnSpc>
                <a:spcPct val="100000"/>
              </a:lnSpc>
              <a:spcBef>
                <a:spcPct val="20000"/>
              </a:spcBef>
              <a:spcAft>
                <a:spcPct val="0"/>
              </a:spcAft>
              <a:buClrTx/>
              <a:buSzPct val="200000"/>
              <a:buFontTx/>
              <a:buNone/>
              <a:tabLst/>
              <a:defRPr/>
            </a:pPr>
            <a:r>
              <a:rPr kumimoji="0" lang="en-US" sz="1600" b="1" i="0" u="none" strike="noStrike" kern="0" cap="none" spc="0" normalizeH="0" baseline="0" noProof="0" dirty="0" err="1" smtClean="0">
                <a:ln>
                  <a:noFill/>
                </a:ln>
                <a:solidFill>
                  <a:schemeClr val="tx1"/>
                </a:solidFill>
                <a:effectLst/>
                <a:uLnTx/>
                <a:uFillTx/>
                <a:latin typeface="+mn-lt"/>
                <a:ea typeface="+mn-ea"/>
                <a:cs typeface="+mn-cs"/>
              </a:rPr>
              <a:t>Jayhawk</a:t>
            </a:r>
            <a:r>
              <a:rPr kumimoji="0" lang="en-US" sz="1600" b="1" i="0" u="none" strike="noStrike" kern="0" cap="none" spc="0" normalizeH="0" baseline="0" noProof="0" dirty="0" smtClean="0">
                <a:ln>
                  <a:noFill/>
                </a:ln>
                <a:solidFill>
                  <a:schemeClr val="tx1"/>
                </a:solidFill>
                <a:effectLst/>
                <a:uLnTx/>
                <a:uFillTx/>
                <a:latin typeface="+mn-lt"/>
                <a:ea typeface="+mn-ea"/>
                <a:cs typeface="+mn-cs"/>
              </a:rPr>
              <a:t> Amateur Radio Society</a:t>
            </a:r>
          </a:p>
          <a:p>
            <a:pPr marL="0" marR="0" lvl="0" indent="0" algn="l" defTabSz="914400" rtl="0" eaLnBrk="1" fontAlgn="base" latinLnBrk="0" hangingPunct="1">
              <a:lnSpc>
                <a:spcPct val="100000"/>
              </a:lnSpc>
              <a:spcBef>
                <a:spcPct val="20000"/>
              </a:spcBef>
              <a:spcAft>
                <a:spcPct val="0"/>
              </a:spcAft>
              <a:buClrTx/>
              <a:buSzPct val="200000"/>
              <a:buFontTx/>
              <a:buNone/>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 Regular</a:t>
            </a:r>
            <a:r>
              <a:rPr kumimoji="0" lang="en-US" sz="1600" b="0" i="0" u="none" strike="noStrike" kern="0" cap="none" spc="0" normalizeH="0" noProof="0" dirty="0" smtClean="0">
                <a:ln>
                  <a:noFill/>
                </a:ln>
                <a:solidFill>
                  <a:schemeClr val="tx1"/>
                </a:solidFill>
                <a:effectLst/>
                <a:uLnTx/>
                <a:uFillTx/>
                <a:latin typeface="+mn-lt"/>
                <a:ea typeface="+mn-ea"/>
                <a:cs typeface="+mn-cs"/>
              </a:rPr>
              <a:t> Member</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200000"/>
              <a:buFontTx/>
              <a:buNone/>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200000"/>
              <a:buFontTx/>
              <a:buNone/>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Council Members</a:t>
            </a:r>
            <a:endParaRPr lang="en-US" dirty="0" smtClean="0"/>
          </a:p>
        </p:txBody>
      </p:sp>
      <p:sp>
        <p:nvSpPr>
          <p:cNvPr id="29699" name="Rectangle 3"/>
          <p:cNvSpPr>
            <a:spLocks noGrp="1" noChangeArrowheads="1"/>
          </p:cNvSpPr>
          <p:nvPr>
            <p:ph type="body" sz="half" idx="1"/>
          </p:nvPr>
        </p:nvSpPr>
        <p:spPr>
          <a:xfrm>
            <a:off x="228600" y="762000"/>
            <a:ext cx="4262438" cy="4648200"/>
          </a:xfrm>
        </p:spPr>
        <p:txBody>
          <a:bodyPr/>
          <a:lstStyle/>
          <a:p>
            <a:pPr marL="0" indent="0" eaLnBrk="1" hangingPunct="1"/>
            <a:r>
              <a:rPr lang="en-US" sz="2000" dirty="0" smtClean="0"/>
              <a:t>Our Membership Includes:</a:t>
            </a:r>
          </a:p>
          <a:p>
            <a:pPr marL="0" indent="0" eaLnBrk="1" hangingPunct="1"/>
            <a:endParaRPr lang="en-US" sz="800" dirty="0" smtClean="0"/>
          </a:p>
          <a:p>
            <a:pPr marL="0" indent="0" eaLnBrk="1" hangingPunct="1"/>
            <a:r>
              <a:rPr lang="en-US" sz="1600" dirty="0" smtClean="0"/>
              <a:t>Mine Creek Amateur Radio Club</a:t>
            </a:r>
            <a:br>
              <a:rPr lang="en-US" sz="1600" dirty="0" smtClean="0"/>
            </a:br>
            <a:r>
              <a:rPr lang="en-US" sz="1600" dirty="0" smtClean="0"/>
              <a:t>	</a:t>
            </a:r>
            <a:r>
              <a:rPr lang="en-US" sz="1600" b="0" dirty="0" smtClean="0"/>
              <a:t> Regular Member</a:t>
            </a:r>
            <a:endParaRPr lang="en-US" sz="1600" b="0" dirty="0" smtClean="0"/>
          </a:p>
          <a:p>
            <a:pPr marL="0" indent="0" eaLnBrk="1" hangingPunct="1"/>
            <a:r>
              <a:rPr lang="en-US" sz="1600" dirty="0" smtClean="0"/>
              <a:t>Salvation Army S.A.T.E.R.N.</a:t>
            </a:r>
          </a:p>
          <a:p>
            <a:pPr marL="0" indent="0" eaLnBrk="1" hangingPunct="1"/>
            <a:r>
              <a:rPr lang="en-US" sz="1600" dirty="0" smtClean="0"/>
              <a:t>	</a:t>
            </a:r>
            <a:r>
              <a:rPr lang="en-US" sz="1600" b="0" dirty="0" smtClean="0"/>
              <a:t>Special Service Organization</a:t>
            </a:r>
          </a:p>
          <a:p>
            <a:pPr marL="0" indent="0" eaLnBrk="1" hangingPunct="1"/>
            <a:r>
              <a:rPr lang="en-US" sz="1600" dirty="0" smtClean="0"/>
              <a:t>Independence/Eastern Jackson County</a:t>
            </a:r>
            <a:br>
              <a:rPr lang="en-US" sz="1600" dirty="0" smtClean="0"/>
            </a:br>
            <a:r>
              <a:rPr lang="en-US" sz="1600" dirty="0" smtClean="0"/>
              <a:t>Emergency Management</a:t>
            </a:r>
          </a:p>
          <a:p>
            <a:pPr marL="0" indent="0" eaLnBrk="1" hangingPunct="1"/>
            <a:r>
              <a:rPr lang="en-US" sz="1600" dirty="0" smtClean="0"/>
              <a:t>	</a:t>
            </a:r>
            <a:r>
              <a:rPr lang="en-US" sz="1600" b="0" dirty="0" smtClean="0"/>
              <a:t> Special Service Organization</a:t>
            </a:r>
          </a:p>
          <a:p>
            <a:pPr marL="0" indent="0" eaLnBrk="1" hangingPunct="1"/>
            <a:r>
              <a:rPr lang="en-US" sz="1600" dirty="0" smtClean="0"/>
              <a:t>Amateur Radio Emergency Services</a:t>
            </a:r>
            <a:br>
              <a:rPr lang="en-US" sz="1600" dirty="0" smtClean="0"/>
            </a:br>
            <a:r>
              <a:rPr lang="en-US" sz="1600" dirty="0" smtClean="0"/>
              <a:t>Kansas Section, Dist. 4 Zone c</a:t>
            </a:r>
          </a:p>
          <a:p>
            <a:pPr marL="0" indent="0" eaLnBrk="1" hangingPunct="1"/>
            <a:r>
              <a:rPr lang="en-US" sz="1600" dirty="0" smtClean="0"/>
              <a:t>	</a:t>
            </a:r>
            <a:r>
              <a:rPr lang="en-US" sz="1600" b="0" dirty="0" smtClean="0"/>
              <a:t> Special Service Organization</a:t>
            </a:r>
          </a:p>
          <a:p>
            <a:pPr marL="0" indent="0" eaLnBrk="1" hangingPunct="1"/>
            <a:r>
              <a:rPr lang="en-US" sz="1600" dirty="0" smtClean="0"/>
              <a:t>Raytown Amateur Radio Club</a:t>
            </a:r>
          </a:p>
          <a:p>
            <a:pPr marL="0" indent="0" eaLnBrk="1" hangingPunct="1"/>
            <a:r>
              <a:rPr lang="en-US" sz="1600" dirty="0" smtClean="0"/>
              <a:t>	</a:t>
            </a:r>
            <a:r>
              <a:rPr lang="en-US" sz="1600" b="0" dirty="0" smtClean="0"/>
              <a:t> Regular Member</a:t>
            </a:r>
          </a:p>
          <a:p>
            <a:pPr marL="0" indent="0" eaLnBrk="1" hangingPunct="1"/>
            <a:r>
              <a:rPr lang="en-US" sz="1600" dirty="0" smtClean="0"/>
              <a:t>Sedalia-Pettis Amateur Radio </a:t>
            </a:r>
            <a:r>
              <a:rPr lang="en-US" sz="1600" dirty="0" err="1" smtClean="0"/>
              <a:t>Klub</a:t>
            </a:r>
            <a:r>
              <a:rPr lang="en-US" sz="1600" dirty="0" smtClean="0"/>
              <a:t> (SPARK)</a:t>
            </a:r>
          </a:p>
          <a:p>
            <a:pPr marL="0" indent="0" eaLnBrk="1" hangingPunct="1"/>
            <a:r>
              <a:rPr lang="en-US" sz="1600" dirty="0" smtClean="0"/>
              <a:t>	</a:t>
            </a:r>
            <a:r>
              <a:rPr lang="en-US" sz="1600" b="0" dirty="0" smtClean="0"/>
              <a:t> Regular Member</a:t>
            </a:r>
          </a:p>
          <a:p>
            <a:pPr marL="0" indent="0" eaLnBrk="1" hangingPunct="1"/>
            <a:endParaRPr lang="en-US" sz="1600" b="0" dirty="0" smtClean="0"/>
          </a:p>
          <a:p>
            <a:pPr marL="0" indent="0" eaLnBrk="1" hangingPunct="1"/>
            <a:endParaRPr lang="en-US" sz="1600" b="0" dirty="0" smtClean="0"/>
          </a:p>
        </p:txBody>
      </p:sp>
      <p:sp>
        <p:nvSpPr>
          <p:cNvPr id="6" name="Rectangle 3"/>
          <p:cNvSpPr txBox="1">
            <a:spLocks noChangeArrowheads="1"/>
          </p:cNvSpPr>
          <p:nvPr/>
        </p:nvSpPr>
        <p:spPr bwMode="auto">
          <a:xfrm>
            <a:off x="4652962" y="762000"/>
            <a:ext cx="4262438"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Pct val="200000"/>
              <a:buFontTx/>
              <a:buNone/>
              <a:tabLst/>
              <a:defRPr/>
            </a:pPr>
            <a:endParaRPr kumimoji="0" lang="en-US" sz="800" b="1" i="0" u="none" strike="noStrike" kern="0" cap="none" spc="0" normalizeH="0" baseline="0" noProof="0" dirty="0" smtClean="0">
              <a:ln>
                <a:noFill/>
              </a:ln>
              <a:solidFill>
                <a:schemeClr val="tx1"/>
              </a:solidFill>
              <a:effectLst/>
              <a:uLnTx/>
              <a:uFillTx/>
              <a:latin typeface="+mn-lt"/>
              <a:ea typeface="+mn-ea"/>
              <a:cs typeface="+mn-cs"/>
            </a:endParaRPr>
          </a:p>
          <a:p>
            <a:pPr lvl="0">
              <a:spcBef>
                <a:spcPct val="20000"/>
              </a:spcBef>
              <a:buSzPct val="200000"/>
            </a:pPr>
            <a:r>
              <a:rPr kumimoji="0" lang="en-US" sz="1600" b="1" i="0" u="none" strike="noStrike" kern="0" cap="none" spc="0" normalizeH="0" baseline="0" noProof="0" dirty="0" smtClean="0">
                <a:ln>
                  <a:noFill/>
                </a:ln>
                <a:solidFill>
                  <a:schemeClr val="tx1"/>
                </a:solidFill>
                <a:effectLst/>
                <a:uLnTx/>
                <a:uFillTx/>
                <a:latin typeface="+mn-lt"/>
                <a:ea typeface="+mn-ea"/>
                <a:cs typeface="+mn-cs"/>
              </a:rPr>
              <a:t>W5YI Testing &amp; </a:t>
            </a:r>
            <a:r>
              <a:rPr kumimoji="0" lang="en-US" sz="1600" b="1" i="0" u="none" strike="noStrike" kern="0" cap="none" spc="0" normalizeH="0" baseline="0" noProof="0" dirty="0" err="1" smtClean="0">
                <a:ln>
                  <a:noFill/>
                </a:ln>
                <a:solidFill>
                  <a:schemeClr val="tx1"/>
                </a:solidFill>
                <a:effectLst/>
                <a:uLnTx/>
                <a:uFillTx/>
                <a:latin typeface="+mn-lt"/>
                <a:ea typeface="+mn-ea"/>
                <a:cs typeface="+mn-cs"/>
              </a:rPr>
              <a:t>Gorden</a:t>
            </a:r>
            <a:r>
              <a:rPr kumimoji="0" lang="en-US" sz="1600" b="1" i="0" u="none" strike="noStrike" kern="0" cap="none" spc="0" normalizeH="0" baseline="0" noProof="0" dirty="0" smtClean="0">
                <a:ln>
                  <a:noFill/>
                </a:ln>
                <a:solidFill>
                  <a:schemeClr val="tx1"/>
                </a:solidFill>
                <a:effectLst/>
                <a:uLnTx/>
                <a:uFillTx/>
                <a:latin typeface="+mn-lt"/>
                <a:ea typeface="+mn-ea"/>
                <a:cs typeface="+mn-cs"/>
              </a:rPr>
              <a:t> West Training of Independence</a:t>
            </a:r>
            <a:br>
              <a:rPr kumimoji="0" lang="en-US" sz="1600" b="1" i="0" u="none" strike="noStrike" kern="0" cap="none" spc="0" normalizeH="0" baseline="0" noProof="0" dirty="0" smtClean="0">
                <a:ln>
                  <a:noFill/>
                </a:ln>
                <a:solidFill>
                  <a:schemeClr val="tx1"/>
                </a:solidFill>
                <a:effectLst/>
                <a:uLnTx/>
                <a:uFillTx/>
                <a:latin typeface="+mn-lt"/>
                <a:ea typeface="+mn-ea"/>
                <a:cs typeface="+mn-cs"/>
              </a:rPr>
            </a:b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r>
              <a:rPr lang="en-US" sz="1600" kern="0" dirty="0"/>
              <a:t> </a:t>
            </a:r>
            <a:r>
              <a:rPr lang="en-US" sz="1600" b="0" dirty="0" smtClean="0"/>
              <a:t>Special Service Organization</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200000"/>
              <a:buFontTx/>
              <a:buNone/>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Olathe Ensor Foundation, Supporting the Ensor Park and Museum</a:t>
            </a:r>
          </a:p>
          <a:p>
            <a:pPr lvl="0">
              <a:spcBef>
                <a:spcPct val="20000"/>
              </a:spcBef>
              <a:buSzPct val="200000"/>
            </a:pP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r>
              <a:rPr lang="en-US" sz="1600" kern="0" dirty="0"/>
              <a:t> </a:t>
            </a:r>
            <a:r>
              <a:rPr lang="en-US" sz="1600" b="0" dirty="0" smtClean="0"/>
              <a:t>Special Service Organization</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200000"/>
              <a:buFontTx/>
              <a:buNone/>
              <a:tabLst/>
              <a:defRPr/>
            </a:pPr>
            <a:endParaRPr kumimoji="0" lang="en-US" sz="16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200000"/>
              <a:buFontTx/>
              <a:buNone/>
              <a:tabLst/>
              <a:defRPr/>
            </a:pPr>
            <a:r>
              <a:rPr lang="en-US" sz="1600" b="1" i="1" kern="0" dirty="0" smtClean="0">
                <a:latin typeface="+mn-lt"/>
              </a:rPr>
              <a:t>Add Your Club or Organization Here!</a:t>
            </a:r>
            <a:endParaRPr kumimoji="0" lang="en-US" sz="1600" b="0" i="1"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200000"/>
              <a:buFontTx/>
              <a:buNone/>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ctrTitle"/>
          </p:nvPr>
        </p:nvSpPr>
        <p:spPr/>
        <p:txBody>
          <a:bodyPr/>
          <a:lstStyle/>
          <a:p>
            <a:pPr eaLnBrk="1" hangingPunct="1"/>
            <a:r>
              <a:rPr lang="en-US" sz="3200" dirty="0" smtClean="0"/>
              <a:t>Where Do We Go From Here?</a:t>
            </a:r>
            <a:endParaRPr lang="en-US" sz="3200" dirty="0" smtClean="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2800" dirty="0" smtClean="0"/>
              <a:t>Ham </a:t>
            </a:r>
            <a:r>
              <a:rPr lang="en-US" sz="2800" dirty="0" smtClean="0"/>
              <a:t>403-Introduction to the Mo-Kan Council</a:t>
            </a:r>
            <a:endParaRPr lang="en-US" sz="2800" dirty="0" smtClean="0"/>
          </a:p>
        </p:txBody>
      </p:sp>
      <p:sp>
        <p:nvSpPr>
          <p:cNvPr id="5123" name="Rectangle 3"/>
          <p:cNvSpPr>
            <a:spLocks noGrp="1" noChangeArrowheads="1"/>
          </p:cNvSpPr>
          <p:nvPr>
            <p:ph type="body" sz="half" idx="1"/>
          </p:nvPr>
        </p:nvSpPr>
        <p:spPr>
          <a:xfrm>
            <a:off x="228600" y="762000"/>
            <a:ext cx="8686800" cy="4648200"/>
          </a:xfrm>
        </p:spPr>
        <p:txBody>
          <a:bodyPr/>
          <a:lstStyle/>
          <a:p>
            <a:pPr marL="0" indent="0" eaLnBrk="1" hangingPunct="1"/>
            <a:endParaRPr lang="en-US" sz="2000" dirty="0" smtClean="0"/>
          </a:p>
          <a:p>
            <a:pPr marL="0" indent="0" eaLnBrk="1" hangingPunct="1"/>
            <a:r>
              <a:rPr lang="en-US" sz="2000" dirty="0" smtClean="0"/>
              <a:t>Welcome to Ham </a:t>
            </a:r>
            <a:r>
              <a:rPr lang="en-US" sz="2000" dirty="0" smtClean="0"/>
              <a:t>403, Introduction to the </a:t>
            </a:r>
            <a:r>
              <a:rPr lang="en-US" sz="2000" dirty="0" smtClean="0"/>
              <a:t>Mo-Kan Regional Council of Amateur Radio Organizations Inc.  </a:t>
            </a:r>
          </a:p>
          <a:p>
            <a:pPr marL="0" indent="0" eaLnBrk="1" hangingPunct="1"/>
            <a:endParaRPr lang="en-US" sz="1000" b="0" dirty="0" smtClean="0"/>
          </a:p>
          <a:p>
            <a:pPr marL="0" indent="0" eaLnBrk="1" hangingPunct="1"/>
            <a:r>
              <a:rPr lang="en-US" sz="2000" b="0" dirty="0" smtClean="0"/>
              <a:t>The purpose of this class is to provide </a:t>
            </a:r>
            <a:r>
              <a:rPr lang="en-US" sz="2000" b="0" dirty="0" smtClean="0"/>
              <a:t>an introduction of what the Mo-Kan Regional Council is, what the Council does, and what the Council is doing for the region’s Amateur Radio Organization.</a:t>
            </a:r>
            <a:endParaRPr lang="en-US" sz="2000" b="0" dirty="0" smtClean="0"/>
          </a:p>
          <a:p>
            <a:pPr marL="0" indent="0" eaLnBrk="1" hangingPunct="1"/>
            <a:endParaRPr lang="en-US" sz="2000" b="0" dirty="0" smtClean="0"/>
          </a:p>
          <a:p>
            <a:pPr marL="0" indent="0" eaLnBrk="1" hangingPunct="1"/>
            <a:r>
              <a:rPr lang="en-US" sz="2000" b="0" dirty="0" smtClean="0"/>
              <a:t>There is no </a:t>
            </a:r>
            <a:r>
              <a:rPr lang="en-US" sz="2000" b="0" dirty="0" smtClean="0"/>
              <a:t>prerequisite to this </a:t>
            </a:r>
            <a:r>
              <a:rPr lang="en-US" sz="2000" b="0" dirty="0" smtClean="0"/>
              <a:t>class.  </a:t>
            </a:r>
            <a:r>
              <a:rPr lang="en-US" sz="2000" dirty="0" smtClean="0"/>
              <a:t>We’re Glad You’re Here!</a:t>
            </a:r>
            <a:endParaRPr lang="en-US" sz="2000" dirty="0" smtClean="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Where Do We Go From Here?</a:t>
            </a:r>
            <a:endParaRPr lang="en-US" dirty="0" smtClean="0"/>
          </a:p>
        </p:txBody>
      </p:sp>
      <p:sp>
        <p:nvSpPr>
          <p:cNvPr id="38915" name="Rectangle 3"/>
          <p:cNvSpPr>
            <a:spLocks noGrp="1" noChangeArrowheads="1"/>
          </p:cNvSpPr>
          <p:nvPr>
            <p:ph type="body" sz="half" idx="1"/>
          </p:nvPr>
        </p:nvSpPr>
        <p:spPr>
          <a:xfrm>
            <a:off x="228600" y="762000"/>
            <a:ext cx="4262438" cy="4648200"/>
          </a:xfrm>
        </p:spPr>
        <p:txBody>
          <a:bodyPr/>
          <a:lstStyle/>
          <a:p>
            <a:pPr marL="0" indent="0" eaLnBrk="1" hangingPunct="1"/>
            <a:r>
              <a:rPr lang="en-US" sz="2000" dirty="0" smtClean="0"/>
              <a:t>We’re Always Looking for New Project, New Ideas, and New Members!</a:t>
            </a:r>
            <a:endParaRPr lang="en-US" sz="2000" dirty="0" smtClean="0"/>
          </a:p>
          <a:p>
            <a:pPr marL="400050" lvl="1" indent="0" eaLnBrk="1" hangingPunct="1"/>
            <a:endParaRPr lang="en-US" sz="800" dirty="0" smtClean="0"/>
          </a:p>
          <a:p>
            <a:pPr marL="0" indent="0" eaLnBrk="1" hangingPunct="1"/>
            <a:r>
              <a:rPr lang="en-US" sz="2000" dirty="0" smtClean="0"/>
              <a:t>Some Ideas in Progress:</a:t>
            </a:r>
            <a:endParaRPr lang="en-US" sz="2000" b="0" dirty="0" smtClean="0"/>
          </a:p>
          <a:p>
            <a:pPr marL="0" indent="0" eaLnBrk="1" hangingPunct="1"/>
            <a:endParaRPr lang="en-US" sz="800" b="0" dirty="0" smtClean="0"/>
          </a:p>
          <a:p>
            <a:pPr marL="400050" lvl="1" indent="0" eaLnBrk="1" hangingPunct="1">
              <a:buFont typeface="Arial" pitchFamily="34" charset="0"/>
              <a:buChar char="•"/>
            </a:pPr>
            <a:r>
              <a:rPr lang="en-US" sz="1600" b="0" dirty="0" smtClean="0"/>
              <a:t>Mo-Kan Symposium</a:t>
            </a:r>
          </a:p>
          <a:p>
            <a:pPr marL="400050" lvl="1" indent="0" eaLnBrk="1" hangingPunct="1">
              <a:buFont typeface="Arial" pitchFamily="34" charset="0"/>
              <a:buChar char="•"/>
            </a:pPr>
            <a:r>
              <a:rPr lang="en-US" sz="1600" b="0" dirty="0" smtClean="0"/>
              <a:t>Special Event Station Management (Training)</a:t>
            </a:r>
          </a:p>
          <a:p>
            <a:pPr marL="400050" lvl="1" indent="0" eaLnBrk="1" hangingPunct="1">
              <a:buFont typeface="Arial" pitchFamily="34" charset="0"/>
              <a:buChar char="•"/>
            </a:pPr>
            <a:r>
              <a:rPr lang="en-US" sz="1600" b="0" dirty="0" smtClean="0"/>
              <a:t>ARRL Foundation Grant</a:t>
            </a:r>
          </a:p>
          <a:p>
            <a:pPr marL="400050" lvl="1" indent="0" eaLnBrk="1" hangingPunct="1">
              <a:buFont typeface="Arial" pitchFamily="34" charset="0"/>
              <a:buChar char="•"/>
            </a:pPr>
            <a:r>
              <a:rPr lang="en-US" sz="1600" b="0" dirty="0" smtClean="0"/>
              <a:t>Recruitment Drive</a:t>
            </a:r>
          </a:p>
          <a:p>
            <a:pPr marL="400050" lvl="1" indent="0" eaLnBrk="1" hangingPunct="1">
              <a:buFont typeface="Arial" pitchFamily="34" charset="0"/>
              <a:buChar char="•"/>
            </a:pPr>
            <a:r>
              <a:rPr lang="en-US" sz="1600" b="0" dirty="0" smtClean="0"/>
              <a:t>Radio Club Needs Survey</a:t>
            </a:r>
          </a:p>
          <a:p>
            <a:pPr marL="0" indent="0" eaLnBrk="1" hangingPunct="1"/>
            <a:r>
              <a:rPr lang="en-US" sz="2000" i="1" dirty="0" smtClean="0"/>
              <a:t/>
            </a:r>
            <a:br>
              <a:rPr lang="en-US" sz="2000" i="1" dirty="0" smtClean="0"/>
            </a:br>
            <a:r>
              <a:rPr lang="en-US" sz="2000" i="1" dirty="0" smtClean="0"/>
              <a:t>…And more to come!</a:t>
            </a:r>
            <a:endParaRPr lang="en-US" sz="2000" i="1" dirty="0" smtClean="0"/>
          </a:p>
        </p:txBody>
      </p:sp>
      <p:pic>
        <p:nvPicPr>
          <p:cNvPr id="38918" name="Picture 6"/>
          <p:cNvPicPr>
            <a:picLocks noChangeAspect="1" noChangeArrowheads="1"/>
          </p:cNvPicPr>
          <p:nvPr/>
        </p:nvPicPr>
        <p:blipFill>
          <a:blip r:embed="rId2" cstate="print"/>
          <a:srcRect/>
          <a:stretch>
            <a:fillRect/>
          </a:stretch>
        </p:blipFill>
        <p:spPr bwMode="auto">
          <a:xfrm>
            <a:off x="5029200" y="990600"/>
            <a:ext cx="2895600" cy="393474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Where Do We Go From Here?</a:t>
            </a:r>
            <a:endParaRPr lang="en-US" dirty="0" smtClean="0"/>
          </a:p>
        </p:txBody>
      </p:sp>
      <p:sp>
        <p:nvSpPr>
          <p:cNvPr id="38915" name="Rectangle 3"/>
          <p:cNvSpPr>
            <a:spLocks noGrp="1" noChangeArrowheads="1"/>
          </p:cNvSpPr>
          <p:nvPr>
            <p:ph type="body" sz="half" idx="1"/>
          </p:nvPr>
        </p:nvSpPr>
        <p:spPr>
          <a:xfrm>
            <a:off x="228600" y="762000"/>
            <a:ext cx="4262438" cy="4648200"/>
          </a:xfrm>
        </p:spPr>
        <p:txBody>
          <a:bodyPr/>
          <a:lstStyle/>
          <a:p>
            <a:pPr marL="0" indent="0" eaLnBrk="1" hangingPunct="1"/>
            <a:r>
              <a:rPr lang="en-US" sz="2800" dirty="0" smtClean="0"/>
              <a:t>We would </a:t>
            </a:r>
            <a:r>
              <a:rPr lang="en-US" sz="2800" i="1" dirty="0" smtClean="0"/>
              <a:t>LOVE</a:t>
            </a:r>
            <a:r>
              <a:rPr lang="en-US" sz="2800" dirty="0" smtClean="0"/>
              <a:t> to have your Amateur Radio Club to become part of the Mo-Kan Regional Council of Amateur Radio Organizations!</a:t>
            </a:r>
          </a:p>
          <a:p>
            <a:pPr marL="0" indent="0" eaLnBrk="1" hangingPunct="1"/>
            <a:endParaRPr lang="en-US" sz="2800" i="1" dirty="0" smtClean="0"/>
          </a:p>
          <a:p>
            <a:pPr marL="0" indent="0" eaLnBrk="1" hangingPunct="1"/>
            <a:r>
              <a:rPr lang="en-US" sz="2800" i="1" dirty="0" smtClean="0"/>
              <a:t>Simply talk to me about the opportunity.</a:t>
            </a:r>
            <a:endParaRPr lang="en-US" sz="2800" i="1" dirty="0" smtClean="0"/>
          </a:p>
        </p:txBody>
      </p:sp>
      <p:pic>
        <p:nvPicPr>
          <p:cNvPr id="74754" name="Picture 2"/>
          <p:cNvPicPr>
            <a:picLocks noChangeAspect="1" noChangeArrowheads="1"/>
          </p:cNvPicPr>
          <p:nvPr/>
        </p:nvPicPr>
        <p:blipFill>
          <a:blip r:embed="rId2" cstate="print"/>
          <a:srcRect/>
          <a:stretch>
            <a:fillRect/>
          </a:stretch>
        </p:blipFill>
        <p:spPr bwMode="auto">
          <a:xfrm>
            <a:off x="5029200" y="914400"/>
            <a:ext cx="3276600" cy="417254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pPr eaLnBrk="1" hangingPunct="1"/>
            <a:r>
              <a:rPr lang="en-US" sz="4800" smtClean="0"/>
              <a:t>Q &amp; A</a:t>
            </a:r>
          </a:p>
        </p:txBody>
      </p:sp>
      <p:sp>
        <p:nvSpPr>
          <p:cNvPr id="54275" name="Rectangle 5"/>
          <p:cNvSpPr>
            <a:spLocks noGrp="1" noChangeArrowheads="1"/>
          </p:cNvSpPr>
          <p:nvPr>
            <p:ph type="subTitle" idx="1"/>
          </p:nvPr>
        </p:nvSpPr>
        <p:spPr/>
        <p:txBody>
          <a:bodyPr/>
          <a:lstStyle/>
          <a:p>
            <a:pPr eaLnBrk="1" hangingPunct="1"/>
            <a:r>
              <a:rPr lang="en-US" smtClean="0"/>
              <a:t>Do You Have Any Questions?</a:t>
            </a: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p:txBody>
          <a:bodyPr/>
          <a:lstStyle/>
          <a:p>
            <a:pPr eaLnBrk="1" hangingPunct="1"/>
            <a:r>
              <a:rPr lang="en-US" sz="4800" smtClean="0"/>
              <a:t>Thank You!</a:t>
            </a:r>
          </a:p>
        </p:txBody>
      </p:sp>
      <p:sp>
        <p:nvSpPr>
          <p:cNvPr id="55299" name="Rectangle 5"/>
          <p:cNvSpPr>
            <a:spLocks noGrp="1" noChangeArrowheads="1"/>
          </p:cNvSpPr>
          <p:nvPr>
            <p:ph type="subTitle" idx="1"/>
          </p:nvPr>
        </p:nvSpPr>
        <p:spPr/>
        <p:txBody>
          <a:bodyPr/>
          <a:lstStyle/>
          <a:p>
            <a:pPr eaLnBrk="1" hangingPunct="1"/>
            <a:r>
              <a:rPr lang="en-US" smtClean="0"/>
              <a:t>The Mo-Kan Regional Council of</a:t>
            </a:r>
          </a:p>
          <a:p>
            <a:pPr eaLnBrk="1" hangingPunct="1"/>
            <a:r>
              <a:rPr lang="en-US" smtClean="0"/>
              <a:t>Amateur Radio Organizations</a:t>
            </a: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2800" dirty="0" smtClean="0"/>
              <a:t>Ham 403-Introduction to the Mo-Kan Council</a:t>
            </a:r>
            <a:endParaRPr lang="en-US" sz="2800" dirty="0" smtClean="0"/>
          </a:p>
        </p:txBody>
      </p:sp>
      <p:sp>
        <p:nvSpPr>
          <p:cNvPr id="6147" name="Rectangle 3"/>
          <p:cNvSpPr>
            <a:spLocks noGrp="1" noChangeArrowheads="1"/>
          </p:cNvSpPr>
          <p:nvPr>
            <p:ph type="body" sz="half" idx="1"/>
          </p:nvPr>
        </p:nvSpPr>
        <p:spPr>
          <a:xfrm>
            <a:off x="228600" y="762000"/>
            <a:ext cx="8686800" cy="4648200"/>
          </a:xfrm>
        </p:spPr>
        <p:txBody>
          <a:bodyPr/>
          <a:lstStyle/>
          <a:p>
            <a:pPr marL="0" indent="0" eaLnBrk="1" hangingPunct="1"/>
            <a:endParaRPr lang="en-US" sz="2000" dirty="0" smtClean="0"/>
          </a:p>
          <a:p>
            <a:pPr marL="0" indent="0" eaLnBrk="1" hangingPunct="1"/>
            <a:r>
              <a:rPr lang="en-US" sz="2000" dirty="0" smtClean="0"/>
              <a:t>About This Presentation: </a:t>
            </a:r>
            <a:endParaRPr lang="en-US" sz="2000" dirty="0" smtClean="0"/>
          </a:p>
          <a:p>
            <a:pPr marL="0" indent="0" eaLnBrk="1" hangingPunct="1"/>
            <a:endParaRPr lang="en-US" sz="800" b="0" dirty="0" smtClean="0"/>
          </a:p>
          <a:p>
            <a:pPr marL="0" indent="0" eaLnBrk="1" hangingPunct="1"/>
            <a:r>
              <a:rPr lang="en-US" sz="2000" dirty="0" smtClean="0"/>
              <a:t>The Mo-Kan Regional Council is a Work in Progress.  </a:t>
            </a:r>
            <a:r>
              <a:rPr lang="en-US" sz="2000" b="0" dirty="0" smtClean="0"/>
              <a:t>What is provided in this presentation is </a:t>
            </a:r>
            <a:r>
              <a:rPr lang="en-US" sz="2000" b="0" dirty="0" smtClean="0"/>
              <a:t>not just an introduction, but an overview of what the Council is and where we hope it will be going in the future.    </a:t>
            </a:r>
            <a:endParaRPr lang="en-US" sz="2000" dirty="0" smtClean="0"/>
          </a:p>
          <a:p>
            <a:pPr marL="0" indent="0" eaLnBrk="1" hangingPunct="1"/>
            <a:endParaRPr lang="en-US" sz="1000" b="0" dirty="0" smtClean="0"/>
          </a:p>
          <a:p>
            <a:pPr marL="0" indent="0" eaLnBrk="1" hangingPunct="1"/>
            <a:r>
              <a:rPr lang="en-US" sz="2000" b="0" dirty="0" smtClean="0"/>
              <a:t>Our intent is to </a:t>
            </a:r>
            <a:r>
              <a:rPr lang="en-US" sz="2000" b="0" dirty="0" smtClean="0"/>
              <a:t>provide not only what the Council is and what is does, but to help learn ideas from the organizations in our region to help make the council into something even better.  </a:t>
            </a:r>
            <a:endParaRPr lang="en-US" sz="2000" b="0" dirty="0" smtClean="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Who is the Mo-Kan Regional Council?</a:t>
            </a:r>
          </a:p>
        </p:txBody>
      </p:sp>
      <p:sp>
        <p:nvSpPr>
          <p:cNvPr id="7171" name="Rectangle 3"/>
          <p:cNvSpPr>
            <a:spLocks noGrp="1" noChangeArrowheads="1"/>
          </p:cNvSpPr>
          <p:nvPr>
            <p:ph type="body" sz="half" idx="1"/>
          </p:nvPr>
        </p:nvSpPr>
        <p:spPr>
          <a:xfrm>
            <a:off x="228600" y="762000"/>
            <a:ext cx="8686800" cy="4648200"/>
          </a:xfrm>
        </p:spPr>
        <p:txBody>
          <a:bodyPr/>
          <a:lstStyle/>
          <a:p>
            <a:pPr marL="0" indent="0" eaLnBrk="1" hangingPunct="1"/>
            <a:r>
              <a:rPr lang="en-US" sz="2000" b="0" dirty="0" smtClean="0"/>
              <a:t/>
            </a:r>
            <a:br>
              <a:rPr lang="en-US" sz="2000" b="0" dirty="0" smtClean="0"/>
            </a:br>
            <a:endParaRPr lang="en-US" sz="2000" b="0" dirty="0" smtClean="0"/>
          </a:p>
          <a:p>
            <a:pPr marL="0" indent="0" eaLnBrk="1" hangingPunct="1"/>
            <a:endParaRPr lang="en-US" sz="2000" b="0" dirty="0" smtClean="0"/>
          </a:p>
          <a:p>
            <a:pPr marL="0" indent="0" eaLnBrk="1" hangingPunct="1"/>
            <a:r>
              <a:rPr lang="en-US" sz="2000" b="0" dirty="0" smtClean="0"/>
              <a:t>The Mo-Kan Regional Council is a “Club of Clubs or Organizations” which have a unique interest in Amateur Radio.  Our Bylaws define our mission as:</a:t>
            </a:r>
          </a:p>
          <a:p>
            <a:pPr marL="400050" lvl="1" indent="0" eaLnBrk="1" hangingPunct="1"/>
            <a:endParaRPr lang="en-US" sz="800" b="0" dirty="0" smtClean="0">
              <a:latin typeface="Arial" charset="0"/>
              <a:cs typeface="Arial" charset="0"/>
            </a:endParaRPr>
          </a:p>
          <a:p>
            <a:pPr marL="400050" lvl="1" indent="0" eaLnBrk="1" hangingPunct="1"/>
            <a:r>
              <a:rPr lang="en-US" sz="1800" b="0" dirty="0" smtClean="0">
                <a:latin typeface="Arial" charset="0"/>
                <a:cs typeface="Arial" charset="0"/>
              </a:rPr>
              <a:t>-Coordinate and foster activities, efforts, and points of the view of the various amateur radio clubs and organizations from the region. </a:t>
            </a:r>
          </a:p>
          <a:p>
            <a:pPr marL="400050" lvl="1" indent="0" eaLnBrk="1" hangingPunct="1"/>
            <a:r>
              <a:rPr lang="en-US" sz="1800" b="0" dirty="0" smtClean="0">
                <a:latin typeface="Arial" charset="0"/>
                <a:cs typeface="Arial" charset="0"/>
              </a:rPr>
              <a:t>-Coordinate and provide meaningful recognition of individuals from the region who have made notable contributions to amateur radio. </a:t>
            </a:r>
          </a:p>
          <a:p>
            <a:pPr marL="400050" lvl="1" indent="0" eaLnBrk="1" hangingPunct="1"/>
            <a:r>
              <a:rPr lang="en-US" sz="1800" b="0" dirty="0" smtClean="0">
                <a:latin typeface="Arial" charset="0"/>
                <a:cs typeface="Arial" charset="0"/>
              </a:rPr>
              <a:t>-Serve as the combined voice for amateur radio on issues affecting amateur radio within our region. </a:t>
            </a:r>
          </a:p>
          <a:p>
            <a:pPr marL="400050" lvl="1" indent="0" eaLnBrk="1" hangingPunct="1"/>
            <a:r>
              <a:rPr lang="en-US" sz="1800" b="0" dirty="0" smtClean="0">
                <a:latin typeface="Arial" charset="0"/>
                <a:cs typeface="Arial" charset="0"/>
              </a:rPr>
              <a:t>-Create solidarity of purpose, a united voice, and a source of pride in everything that is the amateur radio community of our region.</a:t>
            </a:r>
          </a:p>
          <a:p>
            <a:pPr marL="0" indent="0" eaLnBrk="1" hangingPunct="1"/>
            <a:endParaRPr lang="en-US" sz="2000" b="0" dirty="0" smtClean="0"/>
          </a:p>
        </p:txBody>
      </p:sp>
      <p:pic>
        <p:nvPicPr>
          <p:cNvPr id="7172" name="Picture 3" descr="MoKanLogo.png"/>
          <p:cNvPicPr>
            <a:picLocks noChangeAspect="1"/>
          </p:cNvPicPr>
          <p:nvPr/>
        </p:nvPicPr>
        <p:blipFill>
          <a:blip r:embed="rId2" cstate="print"/>
          <a:srcRect/>
          <a:stretch>
            <a:fillRect/>
          </a:stretch>
        </p:blipFill>
        <p:spPr bwMode="auto">
          <a:xfrm>
            <a:off x="3276600" y="990600"/>
            <a:ext cx="785813" cy="762000"/>
          </a:xfrm>
          <a:prstGeom prst="rect">
            <a:avLst/>
          </a:prstGeom>
          <a:noFill/>
          <a:ln w="9525">
            <a:noFill/>
            <a:miter lim="800000"/>
            <a:headEnd/>
            <a:tailEnd/>
          </a:ln>
        </p:spPr>
      </p:pic>
      <p:sp>
        <p:nvSpPr>
          <p:cNvPr id="7173" name="TextBox 4"/>
          <p:cNvSpPr txBox="1">
            <a:spLocks noChangeArrowheads="1"/>
          </p:cNvSpPr>
          <p:nvPr/>
        </p:nvSpPr>
        <p:spPr bwMode="auto">
          <a:xfrm>
            <a:off x="3276600" y="968375"/>
            <a:ext cx="5181600" cy="708025"/>
          </a:xfrm>
          <a:prstGeom prst="rect">
            <a:avLst/>
          </a:prstGeom>
          <a:noFill/>
          <a:ln w="9525">
            <a:noFill/>
            <a:miter lim="800000"/>
            <a:headEnd/>
            <a:tailEnd/>
          </a:ln>
        </p:spPr>
        <p:txBody>
          <a:bodyPr>
            <a:spAutoFit/>
          </a:bodyPr>
          <a:lstStyle/>
          <a:p>
            <a:pPr marL="800100" lvl="2"/>
            <a:r>
              <a:rPr lang="en-US" sz="2000" b="1" i="1">
                <a:cs typeface="Arial" charset="0"/>
              </a:rPr>
              <a:t>Mo Kan Regional Council of</a:t>
            </a:r>
          </a:p>
          <a:p>
            <a:pPr marL="800100" lvl="2"/>
            <a:r>
              <a:rPr lang="en-US" sz="2000" b="1" i="1">
                <a:cs typeface="Arial" charset="0"/>
              </a:rPr>
              <a:t>Amateur Radio Organizations, Inc.</a:t>
            </a:r>
            <a:endParaRPr lang="en-US"/>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0" y="4552950"/>
            <a:ext cx="9144000" cy="552450"/>
          </a:xfrm>
        </p:spPr>
        <p:txBody>
          <a:bodyPr/>
          <a:lstStyle/>
          <a:p>
            <a:pPr eaLnBrk="1" hangingPunct="1"/>
            <a:r>
              <a:rPr lang="en-US" sz="3200" dirty="0" smtClean="0"/>
              <a:t>Who Can Be a Member of the</a:t>
            </a:r>
            <a:br>
              <a:rPr lang="en-US" sz="3200" dirty="0" smtClean="0"/>
            </a:br>
            <a:r>
              <a:rPr lang="en-US" sz="3200" dirty="0" smtClean="0"/>
              <a:t>Mo-Kan Regional Council?</a:t>
            </a:r>
            <a:endParaRPr lang="en-US" sz="3200" dirty="0" smtClean="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Who Can Be a Member?</a:t>
            </a:r>
            <a:endParaRPr lang="en-US" dirty="0" smtClean="0"/>
          </a:p>
        </p:txBody>
      </p:sp>
      <p:sp>
        <p:nvSpPr>
          <p:cNvPr id="8195" name="Rectangle 3"/>
          <p:cNvSpPr>
            <a:spLocks noGrp="1" noChangeArrowheads="1"/>
          </p:cNvSpPr>
          <p:nvPr>
            <p:ph type="body" sz="half" idx="1"/>
          </p:nvPr>
        </p:nvSpPr>
        <p:spPr>
          <a:xfrm>
            <a:off x="228600" y="762000"/>
            <a:ext cx="8686800" cy="4648200"/>
          </a:xfrm>
        </p:spPr>
        <p:txBody>
          <a:bodyPr/>
          <a:lstStyle/>
          <a:p>
            <a:pPr marL="0" indent="0" eaLnBrk="1" hangingPunct="1"/>
            <a:r>
              <a:rPr lang="en-US" sz="2000" b="0" dirty="0" smtClean="0"/>
              <a:t/>
            </a:r>
            <a:br>
              <a:rPr lang="en-US" sz="2000" b="0" dirty="0" smtClean="0"/>
            </a:br>
            <a:endParaRPr lang="en-US" sz="2000" b="0" dirty="0" smtClean="0"/>
          </a:p>
          <a:p>
            <a:pPr marL="0" indent="0" eaLnBrk="1" hangingPunct="1"/>
            <a:endParaRPr lang="en-US" sz="2000" b="0" dirty="0" smtClean="0"/>
          </a:p>
          <a:p>
            <a:pPr marL="0" indent="0" eaLnBrk="1" hangingPunct="1"/>
            <a:r>
              <a:rPr lang="en-US" sz="2000" b="0" dirty="0" smtClean="0"/>
              <a:t>The Council consists of Clubs, Special Interest or Service Organizations, and Vendors or Manufacturers of Amateur Radio Equipment or Services.  Our region is defined as a 150 mile radius of Kansas City, and includes parts of both Kansas and Missouri.</a:t>
            </a:r>
          </a:p>
          <a:p>
            <a:pPr marL="0" indent="0" eaLnBrk="1" hangingPunct="1"/>
            <a:endParaRPr lang="en-US" sz="800" b="0" dirty="0" smtClean="0"/>
          </a:p>
          <a:p>
            <a:pPr marL="0" indent="0" eaLnBrk="1" hangingPunct="1"/>
            <a:r>
              <a:rPr lang="en-US" sz="2000" b="0" dirty="0" smtClean="0"/>
              <a:t>While we are affiliated with the ARRL, the Council does not fill that National Role, nor do we govern or dictate to the individual, local clubs or organizations.  </a:t>
            </a:r>
          </a:p>
          <a:p>
            <a:pPr marL="0" indent="0" eaLnBrk="1" hangingPunct="1"/>
            <a:endParaRPr lang="en-US" sz="800" b="0" dirty="0" smtClean="0"/>
          </a:p>
          <a:p>
            <a:pPr marL="0" indent="0" eaLnBrk="1" hangingPunct="1"/>
            <a:r>
              <a:rPr lang="en-US" sz="2000" dirty="0" smtClean="0"/>
              <a:t>We exist to coordinate and facilitate the efforts of all such organizations.</a:t>
            </a:r>
          </a:p>
          <a:p>
            <a:pPr marL="0" indent="0" eaLnBrk="1" hangingPunct="1"/>
            <a:endParaRPr lang="en-US" sz="800" b="0" dirty="0" smtClean="0"/>
          </a:p>
          <a:p>
            <a:pPr marL="0" indent="0" eaLnBrk="1" hangingPunct="1"/>
            <a:r>
              <a:rPr lang="en-US" sz="2000" b="0" dirty="0" smtClean="0"/>
              <a:t> </a:t>
            </a:r>
            <a:endParaRPr lang="en-US" sz="2000" b="0" dirty="0" smtClean="0"/>
          </a:p>
          <a:p>
            <a:pPr marL="0" indent="0" eaLnBrk="1" hangingPunct="1"/>
            <a:endParaRPr lang="en-US" sz="2000" b="0" dirty="0" smtClean="0"/>
          </a:p>
        </p:txBody>
      </p:sp>
      <p:pic>
        <p:nvPicPr>
          <p:cNvPr id="8196" name="Picture 3" descr="MoKanLogo.png"/>
          <p:cNvPicPr>
            <a:picLocks noChangeAspect="1"/>
          </p:cNvPicPr>
          <p:nvPr/>
        </p:nvPicPr>
        <p:blipFill>
          <a:blip r:embed="rId2" cstate="print"/>
          <a:srcRect/>
          <a:stretch>
            <a:fillRect/>
          </a:stretch>
        </p:blipFill>
        <p:spPr bwMode="auto">
          <a:xfrm>
            <a:off x="3276600" y="990600"/>
            <a:ext cx="785813" cy="762000"/>
          </a:xfrm>
          <a:prstGeom prst="rect">
            <a:avLst/>
          </a:prstGeom>
          <a:noFill/>
          <a:ln w="9525">
            <a:noFill/>
            <a:miter lim="800000"/>
            <a:headEnd/>
            <a:tailEnd/>
          </a:ln>
        </p:spPr>
      </p:pic>
      <p:sp>
        <p:nvSpPr>
          <p:cNvPr id="8197" name="TextBox 4"/>
          <p:cNvSpPr txBox="1">
            <a:spLocks noChangeArrowheads="1"/>
          </p:cNvSpPr>
          <p:nvPr/>
        </p:nvSpPr>
        <p:spPr bwMode="auto">
          <a:xfrm>
            <a:off x="3276600" y="968375"/>
            <a:ext cx="5181600" cy="708025"/>
          </a:xfrm>
          <a:prstGeom prst="rect">
            <a:avLst/>
          </a:prstGeom>
          <a:noFill/>
          <a:ln w="9525">
            <a:noFill/>
            <a:miter lim="800000"/>
            <a:headEnd/>
            <a:tailEnd/>
          </a:ln>
        </p:spPr>
        <p:txBody>
          <a:bodyPr>
            <a:spAutoFit/>
          </a:bodyPr>
          <a:lstStyle/>
          <a:p>
            <a:pPr marL="800100" lvl="2"/>
            <a:r>
              <a:rPr lang="en-US" sz="2000" b="1" i="1">
                <a:cs typeface="Arial" charset="0"/>
              </a:rPr>
              <a:t>Mo Kan Regional Council of</a:t>
            </a:r>
          </a:p>
          <a:p>
            <a:pPr marL="800100" lvl="2"/>
            <a:r>
              <a:rPr lang="en-US" sz="2000" b="1" i="1">
                <a:cs typeface="Arial" charset="0"/>
              </a:rPr>
              <a:t>Amateur Radio Organizations, Inc.</a:t>
            </a:r>
            <a:endParaRPr lang="en-US"/>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Who Can Be a Member?</a:t>
            </a:r>
            <a:endParaRPr lang="en-US" dirty="0" smtClean="0"/>
          </a:p>
        </p:txBody>
      </p:sp>
      <p:sp>
        <p:nvSpPr>
          <p:cNvPr id="10243" name="Rectangle 3"/>
          <p:cNvSpPr>
            <a:spLocks noGrp="1" noChangeArrowheads="1"/>
          </p:cNvSpPr>
          <p:nvPr>
            <p:ph type="body" sz="half" idx="1"/>
          </p:nvPr>
        </p:nvSpPr>
        <p:spPr>
          <a:xfrm>
            <a:off x="228600" y="762000"/>
            <a:ext cx="3733800" cy="4648200"/>
          </a:xfrm>
        </p:spPr>
        <p:txBody>
          <a:bodyPr/>
          <a:lstStyle/>
          <a:p>
            <a:pPr marL="0" indent="0" eaLnBrk="1" hangingPunct="1"/>
            <a:r>
              <a:rPr lang="en-US" sz="2000" dirty="0" smtClean="0"/>
              <a:t>Our Region:</a:t>
            </a:r>
          </a:p>
          <a:p>
            <a:pPr marL="0" indent="0" eaLnBrk="1" hangingPunct="1"/>
            <a:endParaRPr lang="en-US" sz="1600" dirty="0" smtClean="0"/>
          </a:p>
          <a:p>
            <a:pPr marL="0" indent="0" eaLnBrk="1" hangingPunct="1"/>
            <a:r>
              <a:rPr lang="en-US" sz="1600" dirty="0" smtClean="0"/>
              <a:t>From Our Bylaws…</a:t>
            </a:r>
            <a:br>
              <a:rPr lang="en-US" sz="1600" dirty="0" smtClean="0"/>
            </a:br>
            <a:endParaRPr lang="en-US" sz="800" dirty="0" smtClean="0"/>
          </a:p>
          <a:p>
            <a:pPr marL="400050" lvl="1" indent="0" eaLnBrk="1" hangingPunct="1"/>
            <a:r>
              <a:rPr lang="en-US" sz="1800" dirty="0" smtClean="0"/>
              <a:t>For the purpose of membership, the Kansas City Bi-State Region shall be described as any location in the State of Missouri or Kansas within a 150 statute mile radius from the intersection of Interstate 435 and Stateline Road, in Kansas City, Missouri / </a:t>
            </a:r>
            <a:r>
              <a:rPr lang="en-US" sz="1800" dirty="0" err="1" smtClean="0"/>
              <a:t>Leawood</a:t>
            </a:r>
            <a:r>
              <a:rPr lang="en-US" sz="1800" dirty="0" smtClean="0"/>
              <a:t>, Kansas.</a:t>
            </a:r>
            <a:endParaRPr lang="en-US" sz="1800" dirty="0" smtClean="0"/>
          </a:p>
        </p:txBody>
      </p:sp>
      <p:pic>
        <p:nvPicPr>
          <p:cNvPr id="10245" name="Picture 5"/>
          <p:cNvPicPr>
            <a:picLocks noChangeAspect="1" noChangeArrowheads="1"/>
          </p:cNvPicPr>
          <p:nvPr/>
        </p:nvPicPr>
        <p:blipFill>
          <a:blip r:embed="rId2" cstate="print"/>
          <a:srcRect/>
          <a:stretch>
            <a:fillRect/>
          </a:stretch>
        </p:blipFill>
        <p:spPr bwMode="auto">
          <a:xfrm>
            <a:off x="4104982" y="914400"/>
            <a:ext cx="4686594" cy="4191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Who Can Be a Member?</a:t>
            </a:r>
            <a:endParaRPr lang="en-US" dirty="0" smtClean="0"/>
          </a:p>
        </p:txBody>
      </p:sp>
      <p:sp>
        <p:nvSpPr>
          <p:cNvPr id="10243" name="Rectangle 3"/>
          <p:cNvSpPr>
            <a:spLocks noGrp="1" noChangeArrowheads="1"/>
          </p:cNvSpPr>
          <p:nvPr>
            <p:ph type="body" sz="half" idx="1"/>
          </p:nvPr>
        </p:nvSpPr>
        <p:spPr>
          <a:xfrm>
            <a:off x="228600" y="762000"/>
            <a:ext cx="3733800" cy="4648200"/>
          </a:xfrm>
        </p:spPr>
        <p:txBody>
          <a:bodyPr/>
          <a:lstStyle/>
          <a:p>
            <a:pPr marL="0" indent="0" eaLnBrk="1" hangingPunct="1"/>
            <a:r>
              <a:rPr lang="en-US" sz="2000" dirty="0" smtClean="0"/>
              <a:t>Member – Regular Member</a:t>
            </a:r>
            <a:r>
              <a:rPr lang="en-US" sz="1600" dirty="0" smtClean="0"/>
              <a:t/>
            </a:r>
            <a:br>
              <a:rPr lang="en-US" sz="1600" dirty="0" smtClean="0"/>
            </a:br>
            <a:endParaRPr lang="en-US" sz="800" dirty="0" smtClean="0"/>
          </a:p>
          <a:p>
            <a:pPr marL="400050" lvl="1" indent="0" eaLnBrk="1" hangingPunct="1"/>
            <a:r>
              <a:rPr lang="en-US" sz="1400" dirty="0" smtClean="0"/>
              <a:t>Any established amateur radio club or organization from the Kansas City Bi-State Region with a constitution or by-laws which has sustained a current membership of five or more individual members for 365 days or more at the time of application for membership. Regular members may vote on all elections and issues brought forward for a vote, may serve on committees , participate in any official discussions on any issues brought before the association and participate in any events of activities of the association.</a:t>
            </a:r>
            <a:endParaRPr lang="en-US" sz="1400" dirty="0" smtClean="0"/>
          </a:p>
        </p:txBody>
      </p:sp>
      <p:pic>
        <p:nvPicPr>
          <p:cNvPr id="68610" name="Picture 2"/>
          <p:cNvPicPr>
            <a:picLocks noChangeAspect="1" noChangeArrowheads="1"/>
          </p:cNvPicPr>
          <p:nvPr/>
        </p:nvPicPr>
        <p:blipFill>
          <a:blip r:embed="rId2" cstate="print"/>
          <a:srcRect/>
          <a:stretch>
            <a:fillRect/>
          </a:stretch>
        </p:blipFill>
        <p:spPr bwMode="auto">
          <a:xfrm>
            <a:off x="4191000" y="2133600"/>
            <a:ext cx="4623955" cy="1524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Who Can Be a Member?</a:t>
            </a:r>
            <a:endParaRPr lang="en-US" dirty="0" smtClean="0"/>
          </a:p>
        </p:txBody>
      </p:sp>
      <p:sp>
        <p:nvSpPr>
          <p:cNvPr id="10243" name="Rectangle 3"/>
          <p:cNvSpPr>
            <a:spLocks noGrp="1" noChangeArrowheads="1"/>
          </p:cNvSpPr>
          <p:nvPr>
            <p:ph type="body" sz="half" idx="1"/>
          </p:nvPr>
        </p:nvSpPr>
        <p:spPr>
          <a:xfrm>
            <a:off x="228600" y="762000"/>
            <a:ext cx="3733800" cy="4648200"/>
          </a:xfrm>
        </p:spPr>
        <p:txBody>
          <a:bodyPr/>
          <a:lstStyle/>
          <a:p>
            <a:pPr marL="0" indent="0" eaLnBrk="1" hangingPunct="1"/>
            <a:r>
              <a:rPr lang="en-US" sz="2000" dirty="0" smtClean="0"/>
              <a:t>Member – Special Interest         Organization</a:t>
            </a:r>
            <a:r>
              <a:rPr lang="en-US" sz="1600" dirty="0" smtClean="0"/>
              <a:t/>
            </a:r>
            <a:br>
              <a:rPr lang="en-US" sz="1600" dirty="0" smtClean="0"/>
            </a:br>
            <a:endParaRPr lang="en-US" sz="800" dirty="0" smtClean="0"/>
          </a:p>
          <a:p>
            <a:pPr marL="400050" lvl="1" indent="0" eaLnBrk="1" hangingPunct="1"/>
            <a:r>
              <a:rPr lang="en-US" sz="1400" dirty="0" smtClean="0"/>
              <a:t>Any established amateur radio organization with a particular focus or mission. Examples of such organizations might include, but are not limited to a County ARES Group, Salvation Army’s SATERN, KCHEART, to name a few. Special Interest Organization members may vote on all elections and issues brought forward for a vote, may serve on committees , participate in any official discussions on any issues brought before the association and participate in any events of activities of the association.</a:t>
            </a:r>
            <a:endParaRPr lang="en-US" sz="1400" dirty="0" smtClean="0"/>
          </a:p>
        </p:txBody>
      </p:sp>
      <p:pic>
        <p:nvPicPr>
          <p:cNvPr id="69634" name="Picture 2"/>
          <p:cNvPicPr>
            <a:picLocks noChangeAspect="1" noChangeArrowheads="1"/>
          </p:cNvPicPr>
          <p:nvPr/>
        </p:nvPicPr>
        <p:blipFill>
          <a:blip r:embed="rId2" cstate="print"/>
          <a:srcRect/>
          <a:stretch>
            <a:fillRect/>
          </a:stretch>
        </p:blipFill>
        <p:spPr bwMode="auto">
          <a:xfrm>
            <a:off x="3903432" y="1143000"/>
            <a:ext cx="4945294" cy="36576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Ham 402">
  <a:themeElements>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ly_mi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ly_mi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ly_mi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ly_mi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ly_mi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ly_mi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ly_mi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ly_mi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ly_mi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ly_mi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ly_mi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ly_mi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2554</TotalTime>
  <Words>617</Words>
  <Application>Microsoft Office PowerPoint</Application>
  <PresentationFormat>On-screen Show (4:3)</PresentationFormat>
  <Paragraphs>157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Tahoma</vt:lpstr>
      <vt:lpstr>Calibri</vt:lpstr>
      <vt:lpstr>Arial Black</vt:lpstr>
      <vt:lpstr>Ham 402</vt:lpstr>
      <vt:lpstr>Ham 403</vt:lpstr>
      <vt:lpstr>Ham 403-Introduction to the Mo-Kan Council</vt:lpstr>
      <vt:lpstr>Ham 403-Introduction to the Mo-Kan Council</vt:lpstr>
      <vt:lpstr>Who is the Mo-Kan Regional Council?</vt:lpstr>
      <vt:lpstr>Who Can Be a Member of the Mo-Kan Regional Council?</vt:lpstr>
      <vt:lpstr>Who Can Be a Member?</vt:lpstr>
      <vt:lpstr>Who Can Be a Member?</vt:lpstr>
      <vt:lpstr>Who Can Be a Member?</vt:lpstr>
      <vt:lpstr>Who Can Be a Member?</vt:lpstr>
      <vt:lpstr>Who Can Be a Member?</vt:lpstr>
      <vt:lpstr>Mo-Kan Council Projects</vt:lpstr>
      <vt:lpstr>Mo-Kan Projects</vt:lpstr>
      <vt:lpstr>Mo-Kan Projects</vt:lpstr>
      <vt:lpstr>Mo-Kan Projects</vt:lpstr>
      <vt:lpstr>Mo-Kan Projects</vt:lpstr>
      <vt:lpstr>Who Is A Member of the Council</vt:lpstr>
      <vt:lpstr>Council Members</vt:lpstr>
      <vt:lpstr>Council Members</vt:lpstr>
      <vt:lpstr>Where Do We Go From Here?</vt:lpstr>
      <vt:lpstr>Where Do We Go From Here?</vt:lpstr>
      <vt:lpstr>Where Do We Go From Here?</vt:lpstr>
      <vt:lpstr>Q &amp; A</vt:lpstr>
      <vt:lpstr>Thank You!</vt:lpstr>
    </vt:vector>
  </TitlesOfParts>
  <Company>Hams In Space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402</dc:title>
  <dc:creator>Randal Schulze</dc:creator>
  <cp:lastModifiedBy>Purple Sage</cp:lastModifiedBy>
  <cp:revision>31</cp:revision>
  <dcterms:created xsi:type="dcterms:W3CDTF">2019-04-25T21:47:32Z</dcterms:created>
  <dcterms:modified xsi:type="dcterms:W3CDTF">2023-06-08T12:24:00Z</dcterms:modified>
</cp:coreProperties>
</file>